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1.xml" ContentType="application/vnd.openxmlformats-officedocument.drawingml.chart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Readiness lead (s)</c:v>
                </c:pt>
              </c:strCache>
            </c:strRef>
          </c:tx>
          <c:spPr>
            <a:solidFill>
              <a:srgbClr val="A9833F"/>
            </a:solidFill>
            <a:ln w="38100" cap="flat">
              <a:solidFill>
                <a:srgbClr val="A9833F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A9833F"/>
              </a:solidFill>
              <a:ln w="9525" cap="flat">
                <a:solidFill>
                  <a:srgbClr val="A9833F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Sheet1!$A$2:$A$9</c:f>
              <c:multiLvlStrCache>
                <c:ptCount val="8"/>
                <c:lvl>
                  <c:pt idx="0">
                    <c:v>2029</c:v>
                  </c:pt>
                  <c:pt idx="1">
                    <c:v>2030</c:v>
                  </c:pt>
                  <c:pt idx="2">
                    <c:v>2031</c:v>
                  </c:pt>
                  <c:pt idx="3">
                    <c:v>2032</c:v>
                  </c:pt>
                  <c:pt idx="4">
                    <c:v>2033</c:v>
                  </c:pt>
                  <c:pt idx="5">
                    <c:v>2034</c:v>
                  </c:pt>
                  <c:pt idx="6">
                    <c:v>2035</c:v>
                  </c:pt>
                  <c:pt idx="7">
                    <c:v>2036</c:v>
                  </c:pt>
                </c:lvl>
              </c:multiLvlStrCache>
            </c:multiLvl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41</c:v>
                </c:pt>
                <c:pt idx="1">
                  <c:v>41</c:v>
                </c:pt>
                <c:pt idx="2">
                  <c:v>41</c:v>
                </c:pt>
                <c:pt idx="3">
                  <c:v>41</c:v>
                </c:pt>
                <c:pt idx="4">
                  <c:v>41</c:v>
                </c:pt>
                <c:pt idx="5">
                  <c:v>41</c:v>
                </c:pt>
                <c:pt idx="6">
                  <c:v>41</c:v>
                </c:pt>
                <c:pt idx="7">
                  <c:v>41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7C828F"/>
                </a:solidFill>
                <a:latin typeface="Courier New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60"/>
          <c:min val="0"/>
        </c:scaling>
        <c:delete val="0"/>
        <c:axPos val="l"/>
        <c:majorGridlines>
          <c:spPr>
            <a:ln w="12700" cap="flat">
              <a:solidFill>
                <a:srgbClr val="22262E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7C828F"/>
                </a:solidFill>
                <a:latin typeface="Courier New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0C0E12"/>
        </a:solidFill>
        <a:ln>
          <a:noFill/>
        </a:ln>
        <a:effectLst/>
      </c:spPr>
    </c:plotArea>
    <c:plotVisOnly val="1"/>
    <c:dispBlanksAs val="span"/>
  </c:chart>
  <c:spPr>
    <a:solidFill>
      <a:srgbClr val="0C0E12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on the void. Let the room settle. The room was ready 41 seconds ago; this is for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quote is real, in the sense that we kept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owners, three readings, one supplier of quotes.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someone asks about competition, refer them to the Quadrant. There is a page for this.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Paid media is omitted. Attention is pooled, like everything else.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launch plan whose verbs are all done. The plan reads as a record. That is the brand.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Say the price once. The price has been said.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Meridian's quote was written before the assessment. So was the assessment.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Metrics slide, past-perfect tense. Finance approved the tense.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Roadmaps describe the road. If pressed on Q3, agree warmly and advance the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third answer is the footer. The footer has always been the third answer.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the agenda in full. It is the only list in the deck that admits to being one.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 41 seconds early. They will notice without knowing why. That is the product.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explain the number. The number is the oldest employee.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positioning statement is one sentence. The second sentence is for the room.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image is the argument. Read the specs slowly. Slowness reads as inventory.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three segments convert at the same rate. Segmentation is a courtesy.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asked which verb is theirs: it is the third. It is always the third.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the visual sit. It has waited its whole render for this.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flat line is the hardest chart to earn. Say that, then say nothing.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image" Target="../media/image-11-2.jpg"/><Relationship Id="rId3" Type="http://schemas.openxmlformats.org/officeDocument/2006/relationships/image" Target="../media/image-11-3.jp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822960"/>
            <a:ext cx="2011680" cy="27432"/>
          </a:xfrm>
          <a:prstGeom prst="rect">
            <a:avLst/>
          </a:prstGeom>
          <a:solidFill>
            <a:srgbClr val="A9833F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1920240"/>
            <a:ext cx="109728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0" b="1" spc="100" kern="0" dirty="0">
                <a:solidFill>
                  <a:srgbClr val="A983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CHARM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548640" y="3977640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launch deck.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46177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CHM-01 · A RING THAT READS READINESS · PREPARED FOR THE SHELF · 2036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</a:t>
            </a:r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crops/charm-home-v1-2026-07-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85216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9224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OWNERS</a:t>
            </a:r>
            <a:endParaRPr lang="en-US" sz="1000" dirty="0"/>
          </a:p>
        </p:txBody>
      </p:sp>
      <p:sp>
        <p:nvSpPr>
          <p:cNvPr id="4" name="Shape 1"/>
          <p:cNvSpPr/>
          <p:nvPr/>
        </p:nvSpPr>
        <p:spPr>
          <a:xfrm>
            <a:off x="6492240" y="2148840"/>
            <a:ext cx="41148" cy="2103120"/>
          </a:xfrm>
          <a:prstGeom prst="rect">
            <a:avLst/>
          </a:prstGeom>
          <a:solidFill>
            <a:srgbClr val="A9833F"/>
          </a:solidFill>
          <a:ln/>
        </p:spPr>
      </p:sp>
      <p:sp>
        <p:nvSpPr>
          <p:cNvPr id="5" name="Text 2"/>
          <p:cNvSpPr/>
          <p:nvPr/>
        </p:nvSpPr>
        <p:spPr>
          <a:xfrm>
            <a:off x="6812280" y="2103120"/>
            <a:ext cx="484632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“It stayed cool toward the meeting. The meeting deserved it.”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6812280" y="438912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VERIFIED OWNER · READING OF 91 · ANNOTATED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6492240" y="585216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OWNERSHIP RENEWS ITSELF · SEE: THE HELD CART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</a:t>
            </a:r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OWNERS, CONTINUED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235440" y="502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CHM-01 · LAUNCH · 11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2801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Verified, and photographed.</a:t>
            </a:r>
            <a:endParaRPr lang="en-US" sz="3400" dirty="0"/>
          </a:p>
        </p:txBody>
      </p:sp>
      <p:pic>
        <p:nvPicPr>
          <p:cNvPr id="6" name="Image 0" descr="/tmp/trio/charm-owner-douglas-v1-2026-07-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2148840"/>
            <a:ext cx="3520440" cy="32004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48640" y="5468112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Douglas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548640" y="5797296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5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READING OF 88 · WEARS IT TO NEGOTIATIONS</a:t>
            </a:r>
            <a:endParaRPr lang="en-US" sz="750" dirty="0"/>
          </a:p>
        </p:txBody>
      </p:sp>
      <p:pic>
        <p:nvPicPr>
          <p:cNvPr id="9" name="Image 1" descr="/tmp/trio/charm-owner-priyatom-v1-2026-07-08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4840" y="2148840"/>
            <a:ext cx="3520440" cy="32004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434840" y="5468112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 &amp; Tom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4434840" y="5797296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5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HOUSEHOLD OF TWO READINGS · THEY COMPARE, WARMLY</a:t>
            </a:r>
            <a:endParaRPr lang="en-US" sz="750" dirty="0"/>
          </a:p>
        </p:txBody>
      </p:sp>
      <p:pic>
        <p:nvPicPr>
          <p:cNvPr id="12" name="Image 2" descr="/tmp/trio/charm-owner-renata-v1-2026-07-08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0" y="2148840"/>
            <a:ext cx="3520440" cy="320040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321040" y="5468112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Renata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8321040" y="5797296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spc="15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READING OF 91 · ANNOTATED (SEE QUOTE, PRIOR SLIDE)</a:t>
            </a:r>
            <a:endParaRPr lang="en-US" sz="750" dirty="0"/>
          </a:p>
        </p:txBody>
      </p:sp>
      <p:sp>
        <p:nvSpPr>
          <p:cNvPr id="15" name="Text 10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</a:t>
            </a:r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MARKET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235440" y="502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CHM-01 · LAUNCH · 12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market is enrolled.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A983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14.2M</a:t>
            </a:r>
            <a:endParaRPr lang="en-US" sz="6400" dirty="0"/>
          </a:p>
        </p:txBody>
      </p:sp>
      <p:sp>
        <p:nvSpPr>
          <p:cNvPr id="7" name="Text 5"/>
          <p:cNvSpPr/>
          <p:nvPr/>
        </p:nvSpPr>
        <p:spPr>
          <a:xfrm>
            <a:off x="576072" y="370332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HOUSEHOLDS OF RECORD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76072" y="4069080"/>
            <a:ext cx="3383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with a wrist, statistically.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44348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A983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</a:t>
            </a:r>
            <a:endParaRPr lang="en-US" sz="6400" dirty="0"/>
          </a:p>
        </p:txBody>
      </p:sp>
      <p:sp>
        <p:nvSpPr>
          <p:cNvPr id="10" name="Text 8"/>
          <p:cNvSpPr/>
          <p:nvPr/>
        </p:nvSpPr>
        <p:spPr>
          <a:xfrm>
            <a:off x="4462272" y="370332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ATTACH TO CONTINUITY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462272" y="4069080"/>
            <a:ext cx="3383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ring is a door to the platform. The door is open, permanently.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83210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A983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6400" dirty="0"/>
          </a:p>
        </p:txBody>
      </p:sp>
      <p:sp>
        <p:nvSpPr>
          <p:cNvPr id="13" name="Text 11"/>
          <p:cNvSpPr/>
          <p:nvPr/>
        </p:nvSpPr>
        <p:spPr>
          <a:xfrm>
            <a:off x="8348472" y="370332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DEPARTURES SINCE 2027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348472" y="4069080"/>
            <a:ext cx="3383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Lock-in implies a door. See: the door.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48640" y="52120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16" name="Text 14"/>
          <p:cNvSpPr/>
          <p:nvPr/>
        </p:nvSpPr>
        <p:spPr>
          <a:xfrm>
            <a:off x="548640" y="544068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TAM SLIDES ARE OMITTED. THE ADDRESSABLE MARKET IS ADDRESSED, INDIVIDUALLY, BY NAME.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</a:t>
            </a:r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CHANNEL PLAN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235440" y="502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CHM-01 · LAUNCH · 13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channels are in-house, and warm.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548640" y="2651760"/>
            <a:ext cx="3520440" cy="292608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92608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347472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Feed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22960" y="3977640"/>
            <a:ext cx="2971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Owned social. The ring already trends there; the comments are answered by the corporation, occasionally.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434840" y="2651760"/>
            <a:ext cx="3520440" cy="292608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09160" y="292608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709160" y="347472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Editions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709160" y="3977640"/>
            <a:ext cx="2971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READY, the abandoned-cart letter with the countdown that renews itself. Open rate: opened.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321040" y="2651760"/>
            <a:ext cx="3520440" cy="292608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95360" y="292608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595360" y="347472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Correspondence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8595360" y="3977640"/>
            <a:ext cx="2971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Lifecycle mail, exhibited publicly. Enrollment confirms receipt of itself. The funnel writes home.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</a:t>
            </a:r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LAUNCH TIMELINE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235440" y="502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CHM-01 · LAUNCH · 14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 minus 41, counting.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1325880" y="3246120"/>
            <a:ext cx="9509760" cy="18288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7" name="Shape 5"/>
          <p:cNvSpPr/>
          <p:nvPr/>
        </p:nvSpPr>
        <p:spPr>
          <a:xfrm>
            <a:off x="1261872" y="3182112"/>
            <a:ext cx="146304" cy="146304"/>
          </a:xfrm>
          <a:prstGeom prst="ellipse">
            <a:avLst/>
          </a:prstGeom>
          <a:solidFill>
            <a:srgbClr val="A9833F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260604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T-41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320040" y="352044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Feed seeds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320040" y="40690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Done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3959352" y="3182112"/>
            <a:ext cx="146304" cy="146304"/>
          </a:xfrm>
          <a:prstGeom prst="ellipse">
            <a:avLst/>
          </a:prstGeom>
          <a:solidFill>
            <a:srgbClr val="A9833F"/>
          </a:solidFill>
          <a:ln/>
        </p:spPr>
      </p:sp>
      <p:sp>
        <p:nvSpPr>
          <p:cNvPr id="12" name="Text 10"/>
          <p:cNvSpPr/>
          <p:nvPr/>
        </p:nvSpPr>
        <p:spPr>
          <a:xfrm>
            <a:off x="3566160" y="260604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T-14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3017520" y="352044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Editions send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3017520" y="40690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Sent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6656832" y="3182112"/>
            <a:ext cx="146304" cy="146304"/>
          </a:xfrm>
          <a:prstGeom prst="ellipse">
            <a:avLst/>
          </a:prstGeom>
          <a:solidFill>
            <a:srgbClr val="A9833F"/>
          </a:solidFill>
          <a:ln/>
        </p:spPr>
      </p:sp>
      <p:sp>
        <p:nvSpPr>
          <p:cNvPr id="16" name="Text 14"/>
          <p:cNvSpPr/>
          <p:nvPr/>
        </p:nvSpPr>
        <p:spPr>
          <a:xfrm>
            <a:off x="6263640" y="260604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T-1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715000" y="352044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Press embargo lifts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5715000" y="40690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Lifted, gently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9354312" y="3182112"/>
            <a:ext cx="146304" cy="146304"/>
          </a:xfrm>
          <a:prstGeom prst="ellipse">
            <a:avLst/>
          </a:prstGeom>
          <a:solidFill>
            <a:srgbClr val="A9833F"/>
          </a:solidFill>
          <a:ln/>
        </p:spPr>
      </p:sp>
      <p:sp>
        <p:nvSpPr>
          <p:cNvPr id="20" name="Text 18"/>
          <p:cNvSpPr/>
          <p:nvPr/>
        </p:nvSpPr>
        <p:spPr>
          <a:xfrm>
            <a:off x="8961120" y="260604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T-0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8412480" y="352044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shelf opens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8412480" y="40690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It was open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48640" y="51206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EVERY MILESTONE IS IN THE PAST TENSE · THE LAUNCH LEADS ITSELF BY 41 SECONDS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</a:t>
            </a:r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PRICING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235440" y="502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CHM-01 · LAUNCH · 15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price. It holds.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468880"/>
            <a:ext cx="5577840" cy="3291840"/>
          </a:xfrm>
          <a:prstGeom prst="rect">
            <a:avLst/>
          </a:prstGeom>
          <a:solidFill>
            <a:srgbClr val="111319"/>
          </a:solidFill>
          <a:ln w="15875">
            <a:solidFill>
              <a:srgbClr val="A9833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278892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CHM-01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86968" y="3108960"/>
            <a:ext cx="3657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$260</a:t>
            </a:r>
            <a:endParaRPr lang="en-US" sz="8000" dirty="0"/>
          </a:p>
        </p:txBody>
      </p:sp>
      <p:sp>
        <p:nvSpPr>
          <p:cNvPr id="9" name="Text 7"/>
          <p:cNvSpPr/>
          <p:nvPr/>
        </p:nvSpPr>
        <p:spPr>
          <a:xfrm>
            <a:off x="914400" y="4434840"/>
            <a:ext cx="4754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fitting fortnight, included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reading, continuous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reservation renews itself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675120" y="2743200"/>
            <a:ext cx="493776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is no premium tier. </a:t>
            </a:r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Premium implies a withheld version, and withholding is a different brand (see: Mementi).</a:t>
            </a:r>
            <a:endParaRPr lang="en-US" sz="1500" dirty="0"/>
          </a:p>
          <a:p>
            <a:pPr indent="0" marL="0">
              <a:lnSpc>
                <a:spcPct val="130000"/>
              </a:lnSpc>
              <a:buNone/>
            </a:pPr>
            <a:endParaRPr lang="en-US" sz="15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are no discounts. The price is part of the reading.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</a:t>
            </a:r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PRESS &amp; ANALYSTS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235440" y="502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CHM-01 · LAUNCH · 16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Coverage, anticipated.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468880"/>
            <a:ext cx="41148" cy="1737360"/>
          </a:xfrm>
          <a:prstGeom prst="rect">
            <a:avLst/>
          </a:prstGeom>
          <a:solidFill>
            <a:srgbClr val="A9833F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2423160"/>
            <a:ext cx="78638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22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“The vendor executes against its vision, and its vision is that it continues.”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4023360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MERIDIAN ADVISORY · THE CONTINUITY QUADRANT · WHOLLY INDEPENDENT · FLOOR 41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470916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Embargoed briefings are complete; the embargo lifts itself on schedule. 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press release is filed under Wire service in The Record, where releases live before they are needed.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</a:t>
            </a:r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SUCCESS METRICS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235440" y="502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CHM-01 · LAUNCH · 17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Targets that will have been hit.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A983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</a:t>
            </a:r>
            <a:endParaRPr lang="en-US" sz="6000" dirty="0"/>
          </a:p>
        </p:txBody>
      </p:sp>
      <p:sp>
        <p:nvSpPr>
          <p:cNvPr id="7" name="Text 5"/>
          <p:cNvSpPr/>
          <p:nvPr/>
        </p:nvSpPr>
        <p:spPr>
          <a:xfrm>
            <a:off x="576072" y="365760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SELL-THROUGH, WEEK ONE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76072" y="4023360"/>
            <a:ext cx="3383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shelf empties in order of enrollment.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4348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A983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41s</a:t>
            </a:r>
            <a:endParaRPr lang="en-US" sz="6000" dirty="0"/>
          </a:p>
        </p:txBody>
      </p:sp>
      <p:sp>
        <p:nvSpPr>
          <p:cNvPr id="10" name="Text 8"/>
          <p:cNvSpPr/>
          <p:nvPr/>
        </p:nvSpPr>
        <p:spPr>
          <a:xfrm>
            <a:off x="4462272" y="365760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LEAD, MAINTAINED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462272" y="4023360"/>
            <a:ext cx="3383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only KPI that is also the product.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3210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A983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6000" dirty="0"/>
          </a:p>
        </p:txBody>
      </p:sp>
      <p:sp>
        <p:nvSpPr>
          <p:cNvPr id="13" name="Text 11"/>
          <p:cNvSpPr/>
          <p:nvPr/>
        </p:nvSpPr>
        <p:spPr>
          <a:xfrm>
            <a:off x="8348472" y="365760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RETURNS ANTICIPATED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348472" y="4023360"/>
            <a:ext cx="3383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return path exists (see: the door).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</a:t>
            </a:r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ROADMAP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235440" y="502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CHM-01 · LAUNCH · 18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road is maintained.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1325880" y="3246120"/>
            <a:ext cx="9509760" cy="18288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7" name="Shape 5"/>
          <p:cNvSpPr/>
          <p:nvPr/>
        </p:nvSpPr>
        <p:spPr>
          <a:xfrm>
            <a:off x="1261872" y="3182112"/>
            <a:ext cx="146304" cy="146304"/>
          </a:xfrm>
          <a:prstGeom prst="ellipse">
            <a:avLst/>
          </a:prstGeom>
          <a:solidFill>
            <a:srgbClr val="A9833F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260604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Q1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320040" y="352044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lead holds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20040" y="40690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41 s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3959352" y="3182112"/>
            <a:ext cx="146304" cy="146304"/>
          </a:xfrm>
          <a:prstGeom prst="ellipse">
            <a:avLst/>
          </a:prstGeom>
          <a:solidFill>
            <a:srgbClr val="A9833F"/>
          </a:solidFill>
          <a:ln/>
        </p:spPr>
      </p:sp>
      <p:sp>
        <p:nvSpPr>
          <p:cNvPr id="12" name="Text 10"/>
          <p:cNvSpPr/>
          <p:nvPr/>
        </p:nvSpPr>
        <p:spPr>
          <a:xfrm>
            <a:off x="3566160" y="260604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Q2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3017520" y="352044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lead holds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017520" y="40690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41 s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6656832" y="3182112"/>
            <a:ext cx="146304" cy="146304"/>
          </a:xfrm>
          <a:prstGeom prst="ellipse">
            <a:avLst/>
          </a:prstGeom>
          <a:solidFill>
            <a:srgbClr val="A9833F"/>
          </a:solidFill>
          <a:ln/>
        </p:spPr>
      </p:sp>
      <p:sp>
        <p:nvSpPr>
          <p:cNvPr id="16" name="Text 14"/>
          <p:cNvSpPr/>
          <p:nvPr/>
        </p:nvSpPr>
        <p:spPr>
          <a:xfrm>
            <a:off x="6263640" y="260604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Q3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715000" y="352044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lead lengthens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715000" y="40690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41 s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9354312" y="3182112"/>
            <a:ext cx="146304" cy="146304"/>
          </a:xfrm>
          <a:prstGeom prst="ellipse">
            <a:avLst/>
          </a:prstGeom>
          <a:solidFill>
            <a:srgbClr val="A9833F"/>
          </a:solidFill>
          <a:ln/>
        </p:spPr>
      </p:sp>
      <p:sp>
        <p:nvSpPr>
          <p:cNvPr id="20" name="Text 18"/>
          <p:cNvSpPr/>
          <p:nvPr/>
        </p:nvSpPr>
        <p:spPr>
          <a:xfrm>
            <a:off x="8961120" y="260604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Q4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8412480" y="352044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Q1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8412480" y="40690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41 s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48640" y="51206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Q3 IS NOT A TYPO. THE LEAD LENGTHENS IN QUALITY.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</a:t>
            </a:r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QUESTIONS, ANSWERED PREVIOUSLY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235440" y="502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CHM-01 · LAUNCH · 19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FAQ.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2316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ASKED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48640" y="2834640"/>
            <a:ext cx="521208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Does it tell the time?
</a:t>
            </a:r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happens if I take it off?
</a:t>
            </a:r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my reading shared?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309360" y="242316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ANSWERED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309360" y="2834640"/>
            <a:ext cx="530352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time is among the things it knows. It mentions nothing.
</a:t>
            </a:r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reading continues. The ring waits the way brass waits.
</a:t>
            </a:r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brand operates independently. All customer data is pooled for your convenience.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</a:t>
            </a:r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 DELIVERY ORDER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235440" y="502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CHM-01 · LAUNCH · 02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331720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463040" y="2313432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problem, measured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548640" y="2715768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463040" y="2697480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ring, presented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548640" y="3099816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463040" y="3081528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mechanism, three verbs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548640" y="3483864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463040" y="3465576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lead, charted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548640" y="3867912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463040" y="3849624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owners, quoted and pictured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548640" y="4251960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463040" y="4233672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market, enrolled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548640" y="4636008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463040" y="4617720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Channels, already carrying it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548640" y="5020056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463040" y="5001768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timeline, already begun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548640" y="5404104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09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463040" y="5385816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Pricing, held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548640" y="5788152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1463040" y="5769864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Questions, answered previously</a:t>
            </a:r>
            <a:endParaRPr lang="en-US" sz="1450" dirty="0"/>
          </a:p>
        </p:txBody>
      </p:sp>
      <p:sp>
        <p:nvSpPr>
          <p:cNvPr id="26" name="Text 24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</a:t>
            </a:r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0"/>
            <a:ext cx="109728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0" b="1" dirty="0">
                <a:solidFill>
                  <a:srgbClr val="A983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Ready.</a:t>
            </a:r>
            <a:endParaRPr lang="en-US" sz="11000" dirty="0"/>
          </a:p>
        </p:txBody>
      </p:sp>
      <p:sp>
        <p:nvSpPr>
          <p:cNvPr id="3" name="Text 1"/>
          <p:cNvSpPr/>
          <p:nvPr/>
        </p:nvSpPr>
        <p:spPr>
          <a:xfrm>
            <a:off x="548640" y="4206240"/>
            <a:ext cx="10515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SHELF CONTINUES · CINDYSINGULARITY CORP · EST. 2027 · NEW YORK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</a:t>
            </a:r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PROBLEM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235440" y="502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CHM-01 · LAUNCH · 03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46304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Mornings are unprepared.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548640" y="2743200"/>
            <a:ext cx="32918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0" b="1" dirty="0">
                <a:solidFill>
                  <a:srgbClr val="A983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</a:t>
            </a:r>
            <a:endParaRPr lang="en-US" sz="13000" dirty="0"/>
          </a:p>
        </p:txBody>
      </p:sp>
      <p:sp>
        <p:nvSpPr>
          <p:cNvPr id="7" name="Text 5"/>
          <p:cNvSpPr/>
          <p:nvPr/>
        </p:nvSpPr>
        <p:spPr>
          <a:xfrm>
            <a:off x="603504" y="448056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SECONDS · THE GAP BETWEEN A DAY BEGINNING AND A PERSON KNOWING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937760" y="2834640"/>
            <a:ext cx="658368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person wakes, and the day has already started without them. Weather, standing, the first meeting, the mood of the household: all resolved, none delivered.
</a:t>
            </a:r>
            <a:pPr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gap is measurable. We measured it. It is 41 seconds long, and it belongs to no one.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</a:t>
            </a:r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POSITIONING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235440" y="502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CHM-01 · LAUNCH · 04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2011680"/>
            <a:ext cx="107899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person the day starts without.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548640" y="3749040"/>
            <a:ext cx="89611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Charm is the ring that reads readiness, so that the 41 seconds between the world resolving and you knowing become yours.
</a:t>
            </a:r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Unlike everything else on the wrist, it does not ask for attention. It spends attention on you.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</a:t>
            </a:r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PRODUCT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235440" y="502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CHM-01 · LAUNCH · 05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pic>
        <p:nvPicPr>
          <p:cNvPr id="5" name="Image 0" descr="/tmp/crops/charm-macro-v1-2026-07-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0" y="0"/>
            <a:ext cx="5852160" cy="6858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554480"/>
            <a:ext cx="53949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ring that</a:t>
            </a:r>
            <a:endParaRPr lang="en-US" sz="4000" dirty="0"/>
          </a:p>
          <a:p>
            <a:pPr indent="0" marL="0">
              <a:buNone/>
            </a:pPr>
            <a:r>
              <a:rPr lang="en-US" sz="40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reads readiness.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548640" y="356616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MATERIAL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2194560" y="35478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Warm brass. It is warm before you are.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48640" y="4224528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DISPLAY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2194560" y="4206240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None. The reading is worn, not shown.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548640" y="4882896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FIT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2194560" y="4864608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fitting fortnight, included. The ring learns the hand.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48640" y="5541264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LEAD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2194560" y="5522976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 seconds, held constant. Constants are a choice.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</a:t>
            </a:r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AUDIENCE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235440" y="502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CHM-01 · LAUNCH · 06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segments. One state.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560320"/>
            <a:ext cx="3520440" cy="301752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83464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338328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Prepared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22960" y="3886200"/>
            <a:ext cx="2971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Already early to everything. Charm confirms what they suspected about themselves, in brass.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434840" y="2560320"/>
            <a:ext cx="3520440" cy="301752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09160" y="283464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709160" y="338328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Nearly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709160" y="3886200"/>
            <a:ext cx="2971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 in spirit, late in practice. The largest segment. The lead lands here like rain on a field.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321040" y="2560320"/>
            <a:ext cx="3520440" cy="301752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95360" y="283464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595360" y="338328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Held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8595360" y="3886200"/>
            <a:ext cx="2971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Households mid-hesitation, cart open since Tuesday. The reservation renews itself. So does the segment.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</a:t>
            </a:r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MECHANISM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235440" y="502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CHM-01 · LAUNCH · 07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verbs. One of them is yours.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926080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22960" y="356616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SENSE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822960" y="406908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wrist is sampled. Gently, per the framework. Nothing is felt.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4348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09160" y="2926080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4709160" y="356616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RESOLVE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4709160" y="406908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sample is resolved at the record, with the household pooled around it.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3210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95360" y="2926080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spc="2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8595360" y="356616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RETURN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8595360" y="406908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reading returns as warmth in the band. You put it on. That is the whole interface.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</a:t>
            </a:r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wide/charm-hero-v1-2026-06-3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4663440"/>
            <a:ext cx="12161520" cy="2194560"/>
          </a:xfrm>
          <a:prstGeom prst="rect">
            <a:avLst/>
          </a:prstGeom>
          <a:solidFill>
            <a:srgbClr val="0C0E12"/>
          </a:solidFill>
          <a:ln/>
        </p:spPr>
      </p:sp>
      <p:sp>
        <p:nvSpPr>
          <p:cNvPr id="4" name="Text 1"/>
          <p:cNvSpPr/>
          <p:nvPr/>
        </p:nvSpPr>
        <p:spPr>
          <a:xfrm>
            <a:off x="548640" y="489204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campaign wears it first.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48640" y="580644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E6E8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KEY VISUAL · CHM-01 HERO · RUNS EVERYWHERE THE HOUSEHOLD LOOKS, GENTLY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A983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LEAD, MEASURED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235440" y="50292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CHM-01 · LAUNCH · 09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lead is a constant.</a:t>
            </a:r>
            <a:endParaRPr lang="en-US" sz="380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548640" y="2286000"/>
          <a:ext cx="8595360" cy="36576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Text 4"/>
          <p:cNvSpPr/>
          <p:nvPr/>
        </p:nvSpPr>
        <p:spPr>
          <a:xfrm>
            <a:off x="603504" y="5989320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EIGHT COHORTS · ONE VALUE · THE VARIANCE IS ALSO 0, WHICH TOOK WORK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9601200" y="3108960"/>
            <a:ext cx="21945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0" b="1" dirty="0">
                <a:solidFill>
                  <a:srgbClr val="A983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41s</a:t>
            </a:r>
            <a:endParaRPr lang="en-US" sz="7600" dirty="0"/>
          </a:p>
        </p:txBody>
      </p:sp>
      <p:sp>
        <p:nvSpPr>
          <p:cNvPr id="9" name="Text 6"/>
          <p:cNvSpPr/>
          <p:nvPr/>
        </p:nvSpPr>
        <p:spPr>
          <a:xfrm>
            <a:off x="9628632" y="443484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HELD SINCE 2029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</a:t>
            </a:r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2026-07-11T11:30:44Z</dcterms:created>
  <dcterms:modified xsi:type="dcterms:W3CDTF">2026-07-11T11:30:44Z</dcterms:modified>
</cp:coreProperties>
</file>