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2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SUA (index)</c:v>
                </c:pt>
              </c:strCache>
            </c:strRef>
          </c:tx>
          <c:spPr>
            <a:solidFill>
              <a:srgbClr val="86B386"/>
            </a:solidFill>
            <a:ln w="38100" cap="flat">
              <a:solidFill>
                <a:srgbClr val="86B38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6B386"/>
              </a:solidFill>
              <a:ln w="9525" cap="flat">
                <a:solidFill>
                  <a:srgbClr val="86B38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2029</c:v>
                  </c:pt>
                  <c:pt idx="1">
                    <c:v>2030</c:v>
                  </c:pt>
                  <c:pt idx="2">
                    <c:v>2031</c:v>
                  </c:pt>
                  <c:pt idx="3">
                    <c:v>2032</c:v>
                  </c:pt>
                  <c:pt idx="4">
                    <c:v>2033</c:v>
                  </c:pt>
                  <c:pt idx="5">
                    <c:v>2034</c:v>
                  </c:pt>
                  <c:pt idx="6">
                    <c:v>2035</c:v>
                  </c:pt>
                  <c:pt idx="7">
                    <c:v>2036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100</c:v>
                </c:pt>
                <c:pt idx="1">
                  <c:v>141</c:v>
                </c:pt>
                <c:pt idx="2">
                  <c:v>199</c:v>
                </c:pt>
                <c:pt idx="3">
                  <c:v>281</c:v>
                </c:pt>
                <c:pt idx="4">
                  <c:v>396</c:v>
                </c:pt>
                <c:pt idx="5">
                  <c:v>558</c:v>
                </c:pt>
                <c:pt idx="6">
                  <c:v>787</c:v>
                </c:pt>
                <c:pt idx="7">
                  <c:v>1110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0"/>
          <c:min val="0"/>
        </c:scaling>
        <c:delete val="0"/>
        <c:axPos val="l"/>
        <c:majorGridlines>
          <c:spPr>
            <a:ln w="12700" cap="flat">
              <a:solidFill>
                <a:srgbClr val="22262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C0E12"/>
        </a:solidFill>
        <a:ln>
          <a:noFill/>
        </a:ln>
        <a:effectLst/>
      </c:spPr>
    </c:plotArea>
    <c:plotVisOnly val="1"/>
    <c:dispBlanksAs val="span"/>
  </c:chart>
  <c:spPr>
    <a:solidFill>
      <a:srgbClr val="0C0E12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Covenant uptime (%)</c:v>
                </c:pt>
              </c:strCache>
            </c:strRef>
          </c:tx>
          <c:spPr>
            <a:solidFill>
              <a:srgbClr val="86B386"/>
            </a:solidFill>
            <a:ln w="38100" cap="flat">
              <a:solidFill>
                <a:srgbClr val="86B38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6B386"/>
              </a:solidFill>
              <a:ln w="9525" cap="flat">
                <a:solidFill>
                  <a:srgbClr val="86B38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99.941</c:v>
                </c:pt>
                <c:pt idx="1">
                  <c:v>99.941</c:v>
                </c:pt>
                <c:pt idx="2">
                  <c:v>99.941</c:v>
                </c:pt>
                <c:pt idx="3">
                  <c:v>99.941</c:v>
                </c:pt>
                <c:pt idx="4">
                  <c:v>99.941</c:v>
                </c:pt>
                <c:pt idx="5">
                  <c:v>99.941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99.9"/>
        </c:scaling>
        <c:delete val="0"/>
        <c:axPos val="l"/>
        <c:majorGridlines>
          <c:spPr>
            <a:ln w="12700" cap="flat">
              <a:solidFill>
                <a:srgbClr val="22262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C0E12"/>
        </a:solidFill>
        <a:ln>
          <a:noFill/>
        </a:ln>
        <a:effectLst/>
      </c:spPr>
    </c:plotArea>
    <c:plotVisOnly val="1"/>
    <c:dispBlanksAs val="span"/>
  </c:chart>
  <c:spPr>
    <a:solidFill>
      <a:srgbClr val="0C0E12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Meridian is in the front row. They licensed the seat.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at the missing arrow. The missing arrow is the investment thesis.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door's line item is real and audited. Auditors describe it as their favorite 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Deliver G without inflection. Inflection reads as forecasting.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one-sentence report is available as a handout. It is laminated; lamination reads as commitment.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executive is held lands differently every year. Let the room decide which executive.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live question was 'how.' The answer was 'continuously.' Both are on 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House lights up slowly. The slowness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Twelve items, in delivery order. Delivery order is the only order we keep.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reserve figure question comes every year. The answer is 'held in reserve,' every year.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Held in reserve gets the same question every year. Give the same answer.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anyone asks about the 2031 kink, there is no 2031 kink. See clause 2.8.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axis-honesty joke for the analysts. They will screenshot it; that is the 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Wholly independent. Floor 41. The rent is fair, and remembered.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threshold's third figure remains stable, known, and ours. Analysts may cite two.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Never photographed from outside is the scariest sentence delivered as facilities management. Keep it as facilities management.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822960"/>
            <a:ext cx="2011680" cy="27432"/>
          </a:xfrm>
          <a:prstGeom prst="rect">
            <a:avLst/>
          </a:prstGeom>
          <a:solidFill>
            <a:srgbClr val="86B386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828800"/>
            <a:ext cx="113385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400" b="1" spc="100" kern="0" dirty="0">
                <a:solidFill>
                  <a:srgbClr val="86B3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CONTINUITY</a:t>
            </a:r>
            <a:endParaRPr lang="en-US" sz="8400" dirty="0"/>
          </a:p>
        </p:txBody>
      </p:sp>
      <p:sp>
        <p:nvSpPr>
          <p:cNvPr id="4" name="Text 2"/>
          <p:cNvSpPr/>
          <p:nvPr/>
        </p:nvSpPr>
        <p:spPr>
          <a:xfrm>
            <a:off x="548640" y="39776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Analyst Day 2036.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46177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CINDYSINGULARITY CORP · THE PLATFORM · ATTENDANCE WAS NOTED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FLYWHEEL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10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flywheel, which is a circle.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1→2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Households pool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households, more pool. The pool is the product; the product is everyone (CSC 412.1).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2→3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pool improves the shelf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Warmth, readiness, verdicts, skies: all pooled properties, all better at scale, all delivered back.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3→1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shelf enrolls households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better shelf enrolls the neighbors. The neighbors were expecting it; their skin told them.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03504" y="598932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FLYWHEEL HAS NO EXIT ARROW · SEE: THE DOOR, PREVIOUS SLIDE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CAPITAL ALLOCATION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11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 is allocated to continuity.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WHERE IT GOES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52120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pool (41%), the shelf (32%), the instruments (18%), the door (a fixed and dignified sum).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Buybacks: the corporation holds itself, like everything else.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30936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WHAT RETURNS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309360" y="2926080"/>
            <a:ext cx="5303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Continuity returns capital the way rivers return: continuously and slightly warmer.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Dividends are declared evergreen. ‘Evergreen’ has the meaning given in the SLA.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GUIDANCE &amp; RISK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12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FY2037, previewed and concluded.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for FY2037 has been met. The year will be held to it.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R1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Competition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we continue to enjoy. See Risk Factors, unchanged since 2029.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R2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Perception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defect class, currently empty. The class is inspected continuously by instruments that cannot be felt.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IMPACT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13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households are sustained.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86B3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14.2M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HOUSEHOLDS SUSTAINED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Sustainability follows from sustained. The report is one sentence long and audited.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86B3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CLOUD, REUSED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cloud since 2029. Circularity, licensed.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86B3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FINDINGS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impact instruments inspected themselves and found continuity. The finding is framed on floor 41.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LEADERSHIP &amp; M&amp;A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14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is present.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LEADERSHIP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52120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Introductions are on file. Tenure is continuous; the org chart has not changed since it was correct.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executive is held. The line is flat on purpose.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30936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M&amp;A POSTURE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309360" y="2926080"/>
            <a:ext cx="5303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acquire afternoons, not companies. Companies come with cultures, and we have one already; it is seven years old and lives in a bottle.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Inbound interest is retained.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Q&amp;A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15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were collected at enrollment.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91440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Answers follow by mail, in delivery order. See Correspondence, where the mail is exhibited.
</a:t>
            </a:r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question is taken live each year, by tradition. This year's has been taken.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0"/>
            <a:ext cx="11338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0" b="1" dirty="0">
                <a:solidFill>
                  <a:srgbClr val="86B3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corporation continues.</a:t>
            </a:r>
            <a:endParaRPr lang="en-US" sz="10000" dirty="0"/>
          </a:p>
        </p:txBody>
      </p:sp>
      <p:sp>
        <p:nvSpPr>
          <p:cNvPr id="3" name="Text 1"/>
          <p:cNvSpPr/>
          <p:nvPr/>
        </p:nvSpPr>
        <p:spPr>
          <a:xfrm>
            <a:off x="548640" y="4206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CINDYSINGULARITY CORP · EST. 2027 · ATTENDANCE WAS NOTED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DELIVERY ORDER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02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2588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corporation, measured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32588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Segments: the shelf and the covenant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2588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under administration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2588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covenant, charted honestly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2588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competitive position, plotted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49834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325880" y="49651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moat, which is the pool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5508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13232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door, which is maintained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35508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13232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flywheel, which is a circle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35508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13232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Capital, allocated to continuity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35508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13232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and risk, concluded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35508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13232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 and M&amp;A, on file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355080" y="49834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132320" y="49651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Questions, previously collected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NUMBERS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03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corporation, measured.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86B3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14.2M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HOUSEHOLDS OF RECORD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Growing at the rate households form, which we anticipate.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86B3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99.941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COVENANT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uptime, two figures held in reserve from the consumer number.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86B3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DEPARTURES SINCE 2027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Lock-in implies a door. The door is maintained, and empty.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SEGMENTS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04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segments, one record.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SHELF (CONSUMER)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52120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brands, one household. Uptime 99.997, measured by us, which is who measures.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shelf grows at the rate households form.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30936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COVENANT (ENTERPRISE)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309360" y="2926080"/>
            <a:ext cx="5303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Continuity for organizations: the Console, the Standing API, Mementi Enterprise. Uptime 99.941, committed.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difference between the numbers is held in reserve.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STANDING UNDER ADMINISTRATION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05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SUA, up and to the right.</a:t>
            </a:r>
            <a:endParaRPr lang="en-US" sz="38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2286000"/>
          <a:ext cx="11064240" cy="3566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03504" y="598932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41% CAGR · STANDING IS NOT MONEY, ALTHOUGH IT BEHAVES · 2031 IS SMOOTH BECAUSE NOTHING IS REMEMBERED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COVENANT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06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99.941, charted honestly.</a:t>
            </a:r>
            <a:endParaRPr lang="en-US" sz="38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2286000"/>
          <a:ext cx="11064240" cy="3566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03504" y="598932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AXIS STARTS AT 99.9 · WE ARE TOLD THIS IS THE HONEST WAY TO DRAW A FLAT LINE · THE LINE DID NOT MIND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COMPETITIVE POSITION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07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Quadrant, reproduced with permission.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331720"/>
            <a:ext cx="6035040" cy="347472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566160" y="2331720"/>
            <a:ext cx="10973" cy="3474720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4069080"/>
            <a:ext cx="6035040" cy="10973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0" y="2450592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LEADERS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77240" y="548640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NICHE PLAYERS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5806440" y="2697480"/>
            <a:ext cx="164592" cy="164592"/>
          </a:xfrm>
          <a:prstGeom prst="ellipse">
            <a:avLst/>
          </a:prstGeom>
          <a:solidFill>
            <a:srgbClr val="86B386"/>
          </a:solidFill>
          <a:ln/>
        </p:spPr>
      </p:sp>
      <p:sp>
        <p:nvSpPr>
          <p:cNvPr id="12" name="Text 10"/>
          <p:cNvSpPr/>
          <p:nvPr/>
        </p:nvSpPr>
        <p:spPr>
          <a:xfrm>
            <a:off x="5742432" y="294436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CSC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040880" y="2651760"/>
            <a:ext cx="45720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Meridian Advisory assessed every vendor meeting the criteria and plotted each of them.
</a:t>
            </a:r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“Buyers comparing alternatives will find the exercise brief.”</a:t>
            </a:r>
            <a:pPr indent="0" marL="0">
              <a:lnSpc>
                <a:spcPct val="130000"/>
              </a:lnSpc>
              <a:buNone/>
            </a:pP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Filed under cautions.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MOAT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08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moat is the pool.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950976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pool is everyone. Warmth, readiness, verdicts, and skies are properties of the pool, extended to its members (CSC 412.1/2036).
</a:t>
            </a:r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competitor would need customers, and the customers are enrolled. A competitor would need warmth, and warmth emerges above 4.1 × 10⁵ households, all of whom are here.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6B38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DOOR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CSC · ANALYST DAY · 09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2011680"/>
            <a:ext cx="3657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86B3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15000" dirty="0"/>
          </a:p>
        </p:txBody>
      </p:sp>
      <p:sp>
        <p:nvSpPr>
          <p:cNvPr id="6" name="Text 4"/>
          <p:cNvSpPr/>
          <p:nvPr/>
        </p:nvSpPr>
        <p:spPr>
          <a:xfrm>
            <a:off x="566928" y="4160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DEPARTURES SINCE 2027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937760" y="2651760"/>
            <a:ext cx="65836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Lock-in implies a door, so we maintain one. It is inspected quarterly, hinges oiled, threshold swept.
</a:t>
            </a:r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Analysts are welcome to visit the door. It photographs well and has never been photographed from outside.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2026-07-11T11:30:46Z</dcterms:created>
  <dcterms:modified xsi:type="dcterms:W3CDTF">2026-07-11T11:30:46Z</dcterms:modified>
</cp:coreProperties>
</file>