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charts/chart1.xml" ContentType="application/vnd.openxmlformats-officedocument.drawingml.chart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Units / door / week</c:v>
                </c:pt>
              </c:strCache>
            </c:strRef>
          </c:tx>
          <c:spPr>
            <a:solidFill>
              <a:srgbClr val="5E938B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Sheet1!$A$2:$A$9</c:f>
              <c:multiLvlStrCache>
                <c:ptCount val="8"/>
                <c:lvl>
                  <c:pt idx="0">
                    <c:v>W1</c:v>
                  </c:pt>
                  <c:pt idx="1">
                    <c:v>W2</c:v>
                  </c:pt>
                  <c:pt idx="2">
                    <c:v>W3</c:v>
                  </c:pt>
                  <c:pt idx="3">
                    <c:v>W4</c:v>
                  </c:pt>
                  <c:pt idx="4">
                    <c:v>W5</c:v>
                  </c:pt>
                  <c:pt idx="5">
                    <c:v>W6</c:v>
                  </c:pt>
                  <c:pt idx="6">
                    <c:v>W7</c:v>
                  </c:pt>
                  <c:pt idx="7">
                    <c:v>W8</c:v>
                  </c:pt>
                </c:lvl>
              </c:multiLvlStrCache>
            </c:multiLvl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12</c:v>
                </c:pt>
                <c:pt idx="1">
                  <c:v>12</c:v>
                </c:pt>
                <c:pt idx="2">
                  <c:v>12</c:v>
                </c:pt>
                <c:pt idx="3">
                  <c:v>12</c:v>
                </c:pt>
                <c:pt idx="4">
                  <c:v>12</c:v>
                </c:pt>
                <c:pt idx="5">
                  <c:v>12</c:v>
                </c:pt>
                <c:pt idx="6">
                  <c:v>12</c:v>
                </c:pt>
                <c:pt idx="7">
                  <c:v>12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7C828F"/>
                </a:solidFill>
                <a:latin typeface="Courier New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16"/>
          <c:min val="0"/>
        </c:scaling>
        <c:delete val="0"/>
        <c:axPos val="l"/>
        <c:majorGridlines>
          <c:spPr>
            <a:ln w="12700" cap="flat">
              <a:solidFill>
                <a:srgbClr val="22262E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7C828F"/>
                </a:solidFill>
                <a:latin typeface="Courier New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solidFill>
          <a:srgbClr val="0C0E12"/>
        </a:solidFill>
        <a:ln>
          <a:noFill/>
        </a:ln>
        <a:effectLst/>
      </c:spPr>
    </c:plotArea>
    <c:plotVisOnly val="1"/>
    <c:dispBlanksAs val="span"/>
  </c:chart>
  <c:spPr>
    <a:solidFill>
      <a:srgbClr val="0C0E12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counter is already ours. This meeting confirms it, politely.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Net 41 always gets a laugh. Do not join it.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co-op match predates the spend. Do not explain the tense.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third consideration is two words. Give them both.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home scene closes the argument the numbers opened.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Leave a bottle. It will do the follow-up.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Ten items. Item ten arrives before item one, per the terms.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 not say churn. Say gap. The gap tests better.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If they ask what the culture is a culture OF, smile and check your watch.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Four dates, one organism. The organism declined to comment.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Twelve is not a forecast. It is a description.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Card C is the only negotiable card, and it is not negotiable.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K3 is a story about restraint. Tell it with restraint.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catering is real. Line items are enclosed.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822960"/>
            <a:ext cx="2011680" cy="27432"/>
          </a:xfrm>
          <a:prstGeom prst="rect">
            <a:avLst/>
          </a:prstGeom>
          <a:solidFill>
            <a:srgbClr val="5E938B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1828800"/>
            <a:ext cx="1133856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0" b="1" spc="100" kern="0" dirty="0">
                <a:solidFill>
                  <a:srgbClr val="5E93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DEW</a:t>
            </a:r>
            <a:endParaRPr lang="en-US" sz="11000" dirty="0"/>
          </a:p>
        </p:txBody>
      </p:sp>
      <p:sp>
        <p:nvSpPr>
          <p:cNvPr id="4" name="Text 2"/>
          <p:cNvSpPr/>
          <p:nvPr/>
        </p:nvSpPr>
        <p:spPr>
          <a:xfrm>
            <a:off x="548640" y="3977640"/>
            <a:ext cx="10058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sell-in.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548640" y="461772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DEW-02 · ONE CULTURE, CONTINUED · PREPARED FOR THE COUNTER · 2036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5E938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ECONOMICS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869680" y="5029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DEW-02 · SELL-IN · 10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64240" cy="12802"/>
          </a:xfrm>
          <a:prstGeom prst="rect">
            <a:avLst/>
          </a:prstGeom>
          <a:solidFill>
            <a:srgbClr val="2A2E36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371600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margin holds still.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548640" y="2468880"/>
            <a:ext cx="35661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5E93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41%</a:t>
            </a:r>
            <a:endParaRPr lang="en-US" sz="6000" dirty="0"/>
          </a:p>
        </p:txBody>
      </p:sp>
      <p:sp>
        <p:nvSpPr>
          <p:cNvPr id="7" name="Text 5"/>
          <p:cNvSpPr/>
          <p:nvPr/>
        </p:nvSpPr>
        <p:spPr>
          <a:xfrm>
            <a:off x="576072" y="3675888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EEF0F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RETAIL MARGIN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576072" y="4041648"/>
            <a:ext cx="33832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C82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Held constant, like everything we make.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434840" y="2468880"/>
            <a:ext cx="35661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5E93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</a:t>
            </a:r>
            <a:endParaRPr lang="en-US" sz="6000" dirty="0"/>
          </a:p>
        </p:txBody>
      </p:sp>
      <p:sp>
        <p:nvSpPr>
          <p:cNvPr id="10" name="Text 8"/>
          <p:cNvSpPr/>
          <p:nvPr/>
        </p:nvSpPr>
        <p:spPr>
          <a:xfrm>
            <a:off x="4462272" y="3675888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EEF0F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RETURNS TO DATE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4462272" y="4041648"/>
            <a:ext cx="33832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C82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Returns are not accepted, and have never been attempted.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8321040" y="2468880"/>
            <a:ext cx="35661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5E93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100%</a:t>
            </a:r>
            <a:endParaRPr lang="en-US" sz="6000" dirty="0"/>
          </a:p>
        </p:txBody>
      </p:sp>
      <p:sp>
        <p:nvSpPr>
          <p:cNvPr id="13" name="Text 11"/>
          <p:cNvSpPr/>
          <p:nvPr/>
        </p:nvSpPr>
        <p:spPr>
          <a:xfrm>
            <a:off x="8348472" y="3675888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EEF0F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REPLENISHMENT ATTACH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8348472" y="4041648"/>
            <a:ext cx="33832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C82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second bottle is sold with the first, quietly.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548640" y="5212080"/>
            <a:ext cx="11064240" cy="12802"/>
          </a:xfrm>
          <a:prstGeom prst="rect">
            <a:avLst/>
          </a:prstGeom>
          <a:solidFill>
            <a:srgbClr val="2A2E36"/>
          </a:solidFill>
          <a:ln/>
        </p:spPr>
      </p:sp>
      <p:sp>
        <p:nvSpPr>
          <p:cNvPr id="16" name="Text 14"/>
          <p:cNvSpPr/>
          <p:nvPr/>
        </p:nvSpPr>
        <p:spPr>
          <a:xfrm>
            <a:off x="603504" y="5440680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NET 41 · THE INVOICE ARRIVES BEFORE THE STOCK · THIS IS CONTINUITY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5E938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CO-OP MARKETING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869680" y="5029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DEW-02 · SELL-IN · 11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64240" cy="12802"/>
          </a:xfrm>
          <a:prstGeom prst="rect">
            <a:avLst/>
          </a:prstGeom>
          <a:solidFill>
            <a:srgbClr val="2A2E36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371600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Attribution arrives pre-signed.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548640" y="2468880"/>
            <a:ext cx="35661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5E93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2.4M</a:t>
            </a:r>
            <a:endParaRPr lang="en-US" sz="6000" dirty="0"/>
          </a:p>
        </p:txBody>
      </p:sp>
      <p:sp>
        <p:nvSpPr>
          <p:cNvPr id="7" name="Text 5"/>
          <p:cNvSpPr/>
          <p:nvPr/>
        </p:nvSpPr>
        <p:spPr>
          <a:xfrm>
            <a:off x="576072" y="3675888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EEF0F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FEED VIEWS, DEW CLIP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576072" y="4041648"/>
            <a:ext cx="33832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C82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streak content self-replenishes, like the product.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434840" y="2468880"/>
            <a:ext cx="35661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5E93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 412</a:t>
            </a:r>
            <a:endParaRPr lang="en-US" sz="6000" dirty="0"/>
          </a:p>
        </p:txBody>
      </p:sp>
      <p:sp>
        <p:nvSpPr>
          <p:cNvPr id="10" name="Text 8"/>
          <p:cNvSpPr/>
          <p:nvPr/>
        </p:nvSpPr>
        <p:spPr>
          <a:xfrm>
            <a:off x="4462272" y="3675888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EEF0F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NEWSLETTER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4462272" y="4041648"/>
            <a:ext cx="33832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C82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issue has the same name. Your logo joins the footer, independently, pooled.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8321040" y="2468880"/>
            <a:ext cx="35661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5E93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100%</a:t>
            </a:r>
            <a:endParaRPr lang="en-US" sz="6000" dirty="0"/>
          </a:p>
        </p:txBody>
      </p:sp>
      <p:sp>
        <p:nvSpPr>
          <p:cNvPr id="13" name="Text 11"/>
          <p:cNvSpPr/>
          <p:nvPr/>
        </p:nvSpPr>
        <p:spPr>
          <a:xfrm>
            <a:off x="8348472" y="3675888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EEF0F5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CO-OP MATCH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8348472" y="4041648"/>
            <a:ext cx="338328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C828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match your spend before you spend it. Finance calls this continuity.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5E938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OBJECTIONS, CONSIDERED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869680" y="5029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DEW-02 · SELL-IN · 12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64240" cy="12802"/>
          </a:xfrm>
          <a:prstGeom prst="rect">
            <a:avLst/>
          </a:prstGeom>
          <a:solidFill>
            <a:srgbClr val="2A2E36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371600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Asked at every counter.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548640" y="2514600"/>
            <a:ext cx="5212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5E938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OBJECTION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548640" y="2926080"/>
            <a:ext cx="521208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“My customers already have a routine.”
</a:t>
            </a:r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“What if it does not sell?”
</a:t>
            </a:r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“Can we pause the program?”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6309360" y="2514600"/>
            <a:ext cx="5212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5E938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CONSIDERATION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6309360" y="2926080"/>
            <a:ext cx="530352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They do. It has a gap at day 41. We are the gap’s landlord.
</a:t>
            </a:r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has never not sold. The velocity chart is a horizon.
</a:t>
            </a:r>
            <a:pPr indent="0" marL="0">
              <a:lnSpc>
                <a:spcPct val="130000"/>
              </a:lnSpc>
              <a:buNone/>
            </a:pPr>
            <a:r>
              <a:rPr lang="en-US" sz="14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 not pause.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wide/dew-home-v1-2026-07-08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61520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4572000"/>
            <a:ext cx="12161520" cy="2286000"/>
          </a:xfrm>
          <a:prstGeom prst="rect">
            <a:avLst/>
          </a:prstGeom>
          <a:solidFill>
            <a:srgbClr val="0C0E12"/>
          </a:solidFill>
          <a:ln/>
        </p:spPr>
      </p:sp>
      <p:sp>
        <p:nvSpPr>
          <p:cNvPr id="4" name="Text 1"/>
          <p:cNvSpPr/>
          <p:nvPr/>
        </p:nvSpPr>
        <p:spPr>
          <a:xfrm>
            <a:off x="548640" y="480060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 home on any counter.</a:t>
            </a:r>
            <a:endParaRPr lang="en-US" sz="3400" dirty="0"/>
          </a:p>
        </p:txBody>
      </p:sp>
      <p:sp>
        <p:nvSpPr>
          <p:cNvPr id="5" name="Text 2"/>
          <p:cNvSpPr/>
          <p:nvPr/>
        </p:nvSpPr>
        <p:spPr>
          <a:xfrm>
            <a:off x="548640" y="576072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300" kern="0" dirty="0">
                <a:solidFill>
                  <a:srgbClr val="E6E8EE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DEW-02 · THE DOOR SHELF, KEPT CLEAR · THE BOTTLE, KEPT COMING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286000"/>
            <a:ext cx="1133856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0" b="1" dirty="0">
                <a:solidFill>
                  <a:srgbClr val="5E93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Stock the culture.</a:t>
            </a:r>
            <a:endParaRPr lang="en-US" sz="10000" dirty="0"/>
          </a:p>
        </p:txBody>
      </p:sp>
      <p:sp>
        <p:nvSpPr>
          <p:cNvPr id="3" name="Text 1"/>
          <p:cNvSpPr/>
          <p:nvPr/>
        </p:nvSpPr>
        <p:spPr>
          <a:xfrm>
            <a:off x="548640" y="4206240"/>
            <a:ext cx="10972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DEW-02 · $38 · THE CULTURE IS READY WHEN THE COUNTER IS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5E938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IN DELIVERY ORDER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869680" y="5029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DEW-02 · SELL-IN · 02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64240" cy="12802"/>
          </a:xfrm>
          <a:prstGeom prst="rect">
            <a:avLst/>
          </a:prstGeom>
          <a:solidFill>
            <a:srgbClr val="2A2E36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371600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Agenda.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548640" y="2468880"/>
            <a:ext cx="640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5E938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01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325880" y="2450592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shopper and the day-41 gap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548640" y="2971800"/>
            <a:ext cx="640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5E938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02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1325880" y="2953512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bottle, presented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548640" y="3474720"/>
            <a:ext cx="640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5E938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03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1325880" y="3456432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culture, dated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548640" y="3977640"/>
            <a:ext cx="640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5E938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04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1325880" y="3959352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Velocity, flat and proud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548640" y="4480560"/>
            <a:ext cx="640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5E938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05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1325880" y="4462272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counter, arranged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6355080" y="2468880"/>
            <a:ext cx="640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5E938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06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7132320" y="2450592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kit we install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6355080" y="2971800"/>
            <a:ext cx="640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5E938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07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7132320" y="2953512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staff, catered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6355080" y="3474720"/>
            <a:ext cx="640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5E938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08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7132320" y="3456432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Co-op marketing, pre-attributed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6355080" y="3977640"/>
            <a:ext cx="640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5E938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09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7132320" y="3959352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Objections, considered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6355080" y="4480560"/>
            <a:ext cx="640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200" kern="0" dirty="0">
                <a:solidFill>
                  <a:srgbClr val="5E938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10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7132320" y="4462272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Terms that arrive early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5E938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SHOPPER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869680" y="5029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DEW-02 · SELL-IN · 03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64240" cy="12802"/>
          </a:xfrm>
          <a:prstGeom prst="rect">
            <a:avLst/>
          </a:prstGeom>
          <a:solidFill>
            <a:srgbClr val="2A2E36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371600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customer has a routine. It has a gap at day 41.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548640" y="2743200"/>
            <a:ext cx="310896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0" b="1" dirty="0">
                <a:solidFill>
                  <a:srgbClr val="5E93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41</a:t>
            </a:r>
            <a:endParaRPr lang="en-US" sz="12000" dirty="0"/>
          </a:p>
        </p:txBody>
      </p:sp>
      <p:sp>
        <p:nvSpPr>
          <p:cNvPr id="7" name="Text 5"/>
          <p:cNvSpPr/>
          <p:nvPr/>
        </p:nvSpPr>
        <p:spPr>
          <a:xfrm>
            <a:off x="603504" y="4434840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DAY THE BOTTLE RUNS OUT · THE CUSTOMER DOES NOT KNOW THIS · THE BOTTLE DOES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4754880" y="2834640"/>
            <a:ext cx="676656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5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regimen fails on schedule. The failure is quiet: a lighter bottle, a shorter pour, a morning that goes unattended.
</a:t>
            </a:r>
            <a:pPr indent="0" marL="0">
              <a:lnSpc>
                <a:spcPct val="130000"/>
              </a:lnSpc>
              <a:buNone/>
            </a:pPr>
            <a:r>
              <a:rPr lang="en-US" sz="1500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Dew closes the gap by never allowing it to open. The next bottle ships on day 34. The counter that stocks Dew stocks the schedule itself.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5E938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PRODUCT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869680" y="5029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DEW-02 · SELL-IN · 04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64240" cy="12802"/>
          </a:xfrm>
          <a:prstGeom prst="rect">
            <a:avLst/>
          </a:prstGeom>
          <a:solidFill>
            <a:srgbClr val="2A2E36"/>
          </a:solidFill>
          <a:ln/>
        </p:spPr>
      </p:sp>
      <p:pic>
        <p:nvPicPr>
          <p:cNvPr id="5" name="Image 0" descr="/tmp/crops/dew-macro-v1-2026-07-07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0" y="0"/>
            <a:ext cx="5852160" cy="68580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48640" y="1554480"/>
            <a:ext cx="539496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culture.</a:t>
            </a:r>
            <a:endParaRPr lang="en-US" sz="3600" dirty="0"/>
          </a:p>
          <a:p>
            <a:pPr indent="0" marL="0">
              <a:buNone/>
            </a:pPr>
            <a:r>
              <a:rPr lang="en-US" sz="36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Seven years.</a:t>
            </a:r>
            <a:endParaRPr lang="en-US" sz="3600" dirty="0"/>
          </a:p>
          <a:p>
            <a:pPr indent="0" marL="0">
              <a:buNone/>
            </a:pPr>
            <a:r>
              <a:rPr lang="en-US" sz="36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Zero apologies.</a:t>
            </a:r>
            <a:endParaRPr lang="en-US" sz="3600" dirty="0"/>
          </a:p>
        </p:txBody>
      </p:sp>
      <p:sp>
        <p:nvSpPr>
          <p:cNvPr id="7" name="Text 4"/>
          <p:cNvSpPr/>
          <p:nvPr/>
        </p:nvSpPr>
        <p:spPr>
          <a:xfrm>
            <a:off x="548640" y="3977640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5E938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FORMAT</a:t>
            </a:r>
            <a:endParaRPr lang="en-US" sz="900" dirty="0"/>
          </a:p>
        </p:txBody>
      </p:sp>
      <p:sp>
        <p:nvSpPr>
          <p:cNvPr id="8" name="Text 5"/>
          <p:cNvSpPr/>
          <p:nvPr/>
        </p:nvSpPr>
        <p:spPr>
          <a:xfrm>
            <a:off x="2103120" y="3959352"/>
            <a:ext cx="3840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bottle. Drip top. It pours what is needed and no more.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548640" y="4663440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5E938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CULTURE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2103120" y="4645152"/>
            <a:ext cx="3840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Living, singular, and older than most staff.</a:t>
            </a:r>
            <a:endParaRPr lang="en-US" sz="1250" dirty="0"/>
          </a:p>
        </p:txBody>
      </p:sp>
      <p:sp>
        <p:nvSpPr>
          <p:cNvPr id="11" name="Text 8"/>
          <p:cNvSpPr/>
          <p:nvPr/>
        </p:nvSpPr>
        <p:spPr>
          <a:xfrm>
            <a:off x="548640" y="5349240"/>
            <a:ext cx="1463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5E938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RULE</a:t>
            </a:r>
            <a:endParaRPr lang="en-US" sz="900" dirty="0"/>
          </a:p>
        </p:txBody>
      </p:sp>
      <p:sp>
        <p:nvSpPr>
          <p:cNvPr id="12" name="Text 9"/>
          <p:cNvSpPr/>
          <p:nvPr/>
        </p:nvSpPr>
        <p:spPr>
          <a:xfrm>
            <a:off x="2103120" y="5330952"/>
            <a:ext cx="3840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 not pause. Printed on the base, where rules live.</a:t>
            </a:r>
            <a:endParaRPr lang="en-US" sz="1250" dirty="0"/>
          </a:p>
        </p:txBody>
      </p:sp>
      <p:sp>
        <p:nvSpPr>
          <p:cNvPr id="13" name="Text 10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5E938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CULTURE, DATED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869680" y="5029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DEW-02 · SELL-IN · 05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64240" cy="12802"/>
          </a:xfrm>
          <a:prstGeom prst="rect">
            <a:avLst/>
          </a:prstGeom>
          <a:solidFill>
            <a:srgbClr val="2A2E36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371600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Seven years, unobserved.</a:t>
            </a:r>
            <a:endParaRPr lang="en-US" sz="3800" dirty="0"/>
          </a:p>
        </p:txBody>
      </p:sp>
      <p:sp>
        <p:nvSpPr>
          <p:cNvPr id="6" name="Shape 4"/>
          <p:cNvSpPr/>
          <p:nvPr/>
        </p:nvSpPr>
        <p:spPr>
          <a:xfrm>
            <a:off x="1325880" y="3246120"/>
            <a:ext cx="9509760" cy="18288"/>
          </a:xfrm>
          <a:prstGeom prst="rect">
            <a:avLst/>
          </a:prstGeom>
          <a:solidFill>
            <a:srgbClr val="2A2E36"/>
          </a:solidFill>
          <a:ln/>
        </p:spPr>
      </p:sp>
      <p:sp>
        <p:nvSpPr>
          <p:cNvPr id="7" name="Shape 5"/>
          <p:cNvSpPr/>
          <p:nvPr/>
        </p:nvSpPr>
        <p:spPr>
          <a:xfrm>
            <a:off x="1261872" y="3182112"/>
            <a:ext cx="146304" cy="146304"/>
          </a:xfrm>
          <a:prstGeom prst="ellipse">
            <a:avLst/>
          </a:prstGeom>
          <a:solidFill>
            <a:srgbClr val="5E938B"/>
          </a:solidFill>
          <a:ln/>
        </p:spPr>
      </p:sp>
      <p:sp>
        <p:nvSpPr>
          <p:cNvPr id="8" name="Text 6"/>
          <p:cNvSpPr/>
          <p:nvPr/>
        </p:nvSpPr>
        <p:spPr>
          <a:xfrm>
            <a:off x="868680" y="2606040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spc="200" kern="0" dirty="0">
                <a:solidFill>
                  <a:srgbClr val="5E938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2029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274320" y="3520440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Cultured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274320" y="4069080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spc="15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Once</a:t>
            </a:r>
            <a:endParaRPr lang="en-US" sz="850" dirty="0"/>
          </a:p>
        </p:txBody>
      </p:sp>
      <p:sp>
        <p:nvSpPr>
          <p:cNvPr id="11" name="Shape 9"/>
          <p:cNvSpPr/>
          <p:nvPr/>
        </p:nvSpPr>
        <p:spPr>
          <a:xfrm>
            <a:off x="3959352" y="3182112"/>
            <a:ext cx="146304" cy="146304"/>
          </a:xfrm>
          <a:prstGeom prst="ellipse">
            <a:avLst/>
          </a:prstGeom>
          <a:solidFill>
            <a:srgbClr val="5E938B"/>
          </a:solidFill>
          <a:ln/>
        </p:spPr>
      </p:sp>
      <p:sp>
        <p:nvSpPr>
          <p:cNvPr id="12" name="Text 10"/>
          <p:cNvSpPr/>
          <p:nvPr/>
        </p:nvSpPr>
        <p:spPr>
          <a:xfrm>
            <a:off x="3566160" y="2606040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spc="200" kern="0" dirty="0">
                <a:solidFill>
                  <a:srgbClr val="5E938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2031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2971800" y="3520440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First counter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2971800" y="4069080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spc="15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It stayed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6656832" y="3182112"/>
            <a:ext cx="146304" cy="146304"/>
          </a:xfrm>
          <a:prstGeom prst="ellipse">
            <a:avLst/>
          </a:prstGeom>
          <a:solidFill>
            <a:srgbClr val="5E938B"/>
          </a:solidFill>
          <a:ln/>
        </p:spPr>
      </p:sp>
      <p:sp>
        <p:nvSpPr>
          <p:cNvPr id="16" name="Text 14"/>
          <p:cNvSpPr/>
          <p:nvPr/>
        </p:nvSpPr>
        <p:spPr>
          <a:xfrm>
            <a:off x="6263640" y="2606040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spc="200" kern="0" dirty="0">
                <a:solidFill>
                  <a:srgbClr val="5E938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2034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5669280" y="3520440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million pours</a:t>
            </a:r>
            <a:endParaRPr lang="en-US" sz="1350" dirty="0"/>
          </a:p>
        </p:txBody>
      </p:sp>
      <p:sp>
        <p:nvSpPr>
          <p:cNvPr id="18" name="Text 16"/>
          <p:cNvSpPr/>
          <p:nvPr/>
        </p:nvSpPr>
        <p:spPr>
          <a:xfrm>
            <a:off x="5669280" y="4069080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spc="15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Uncounted, then counted</a:t>
            </a:r>
            <a:endParaRPr lang="en-US" sz="850" dirty="0"/>
          </a:p>
        </p:txBody>
      </p:sp>
      <p:sp>
        <p:nvSpPr>
          <p:cNvPr id="19" name="Shape 17"/>
          <p:cNvSpPr/>
          <p:nvPr/>
        </p:nvSpPr>
        <p:spPr>
          <a:xfrm>
            <a:off x="9354312" y="3182112"/>
            <a:ext cx="146304" cy="146304"/>
          </a:xfrm>
          <a:prstGeom prst="ellipse">
            <a:avLst/>
          </a:prstGeom>
          <a:solidFill>
            <a:srgbClr val="5E938B"/>
          </a:solidFill>
          <a:ln/>
        </p:spPr>
      </p:sp>
      <p:sp>
        <p:nvSpPr>
          <p:cNvPr id="20" name="Text 18"/>
          <p:cNvSpPr/>
          <p:nvPr/>
        </p:nvSpPr>
        <p:spPr>
          <a:xfrm>
            <a:off x="8961120" y="2606040"/>
            <a:ext cx="10972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spc="200" kern="0" dirty="0">
                <a:solidFill>
                  <a:srgbClr val="5E938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2036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8366760" y="3520440"/>
            <a:ext cx="23774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counter</a:t>
            </a:r>
            <a:endParaRPr lang="en-US" sz="1350" dirty="0"/>
          </a:p>
        </p:txBody>
      </p:sp>
      <p:sp>
        <p:nvSpPr>
          <p:cNvPr id="22" name="Text 20"/>
          <p:cNvSpPr/>
          <p:nvPr/>
        </p:nvSpPr>
        <p:spPr>
          <a:xfrm>
            <a:off x="8366760" y="4069080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spc="15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Pending, briefly</a:t>
            </a:r>
            <a:endParaRPr lang="en-US" sz="850" dirty="0"/>
          </a:p>
        </p:txBody>
      </p:sp>
      <p:sp>
        <p:nvSpPr>
          <p:cNvPr id="23" name="Text 21"/>
          <p:cNvSpPr/>
          <p:nvPr/>
        </p:nvSpPr>
        <p:spPr>
          <a:xfrm>
            <a:off x="603504" y="5120640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CULTURE DOES NOT OBSERVE ANNIVERSARIES · WE OBSERVE THEM FOR IT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5E938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VELOCITY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869680" y="5029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DEW-02 · SELL-IN · 06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64240" cy="12802"/>
          </a:xfrm>
          <a:prstGeom prst="rect">
            <a:avLst/>
          </a:prstGeom>
          <a:solidFill>
            <a:srgbClr val="2A2E36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371600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Sell-through is a constant.</a:t>
            </a:r>
            <a:endParaRPr lang="en-US" sz="3800" dirty="0"/>
          </a:p>
        </p:txBody>
      </p:sp>
      <p:graphicFrame>
        <p:nvGraphicFramePr>
          <p:cNvPr id="6" name="Chart 0" descr=""/>
          <p:cNvGraphicFramePr/>
          <p:nvPr/>
        </p:nvGraphicFramePr>
        <p:xfrm>
          <a:off x="548640" y="2286000"/>
          <a:ext cx="8595360" cy="36576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7" name="Text 4"/>
          <p:cNvSpPr/>
          <p:nvPr/>
        </p:nvSpPr>
        <p:spPr>
          <a:xfrm>
            <a:off x="9601200" y="3017520"/>
            <a:ext cx="219456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600" b="1" dirty="0">
                <a:solidFill>
                  <a:srgbClr val="5E93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7600" dirty="0"/>
          </a:p>
        </p:txBody>
      </p:sp>
      <p:sp>
        <p:nvSpPr>
          <p:cNvPr id="8" name="Text 5"/>
          <p:cNvSpPr/>
          <p:nvPr/>
        </p:nvSpPr>
        <p:spPr>
          <a:xfrm>
            <a:off x="9628632" y="4343400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EVERY WEEK · EVERY DOOR</a:t>
            </a:r>
            <a:endParaRPr lang="en-US" sz="850" dirty="0"/>
          </a:p>
        </p:txBody>
      </p:sp>
      <p:sp>
        <p:nvSpPr>
          <p:cNvPr id="9" name="Text 6"/>
          <p:cNvSpPr/>
          <p:nvPr/>
        </p:nvSpPr>
        <p:spPr>
          <a:xfrm>
            <a:off x="603504" y="5989320"/>
            <a:ext cx="10789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REORDER IS AUTOMATIC, AND HAS OCCURRED · THE PURCHASE ORDER IS ENCLOSED, SIGNED, BY US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5E938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PLACEMENT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869680" y="5029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DEW-02 · SELL-IN · 07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64240" cy="12802"/>
          </a:xfrm>
          <a:prstGeom prst="rect">
            <a:avLst/>
          </a:prstGeom>
          <a:solidFill>
            <a:srgbClr val="2A2E36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371600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counter, arranged.</a:t>
            </a:r>
            <a:endParaRPr lang="en-US" sz="3800" dirty="0"/>
          </a:p>
        </p:txBody>
      </p:sp>
      <p:sp>
        <p:nvSpPr>
          <p:cNvPr id="6" name="Shape 4"/>
          <p:cNvSpPr/>
          <p:nvPr/>
        </p:nvSpPr>
        <p:spPr>
          <a:xfrm>
            <a:off x="548640" y="2651760"/>
            <a:ext cx="3520440" cy="2834640"/>
          </a:xfrm>
          <a:prstGeom prst="rect">
            <a:avLst/>
          </a:prstGeom>
          <a:solidFill>
            <a:srgbClr val="111319"/>
          </a:solidFill>
          <a:ln w="12700">
            <a:solidFill>
              <a:srgbClr val="2A2E36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22960" y="292608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spc="200" kern="0" dirty="0">
                <a:solidFill>
                  <a:srgbClr val="5E938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A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822960" y="352044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position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822960" y="4023360"/>
            <a:ext cx="29718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Eye level, left of register. Customers reach left when deciding. We measured.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434840" y="2651760"/>
            <a:ext cx="3520440" cy="2834640"/>
          </a:xfrm>
          <a:prstGeom prst="rect">
            <a:avLst/>
          </a:prstGeom>
          <a:solidFill>
            <a:srgbClr val="111319"/>
          </a:solidFill>
          <a:ln w="12700">
            <a:solidFill>
              <a:srgbClr val="2A2E36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709160" y="292608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spc="200" kern="0" dirty="0">
                <a:solidFill>
                  <a:srgbClr val="5E938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B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4709160" y="352044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light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4709160" y="4023360"/>
            <a:ext cx="29718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Morning-neutral, 3400K. The bottle prefers it, and the preference is contractual.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8321040" y="2651760"/>
            <a:ext cx="3520440" cy="2834640"/>
          </a:xfrm>
          <a:prstGeom prst="rect">
            <a:avLst/>
          </a:prstGeom>
          <a:solidFill>
            <a:srgbClr val="111319"/>
          </a:solidFill>
          <a:ln w="12700">
            <a:solidFill>
              <a:srgbClr val="2A2E36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595360" y="292608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spc="200" kern="0" dirty="0">
                <a:solidFill>
                  <a:srgbClr val="5E938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C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8595360" y="352044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adjacency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8595360" y="4023360"/>
            <a:ext cx="29718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 not shelve near products that pause: seasonal items, limited editions, anything that ends.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5E938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THE KIT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869680" y="5029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DEW-02 · SELL-IN · 08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64240" cy="12802"/>
          </a:xfrm>
          <a:prstGeom prst="rect">
            <a:avLst/>
          </a:prstGeom>
          <a:solidFill>
            <a:srgbClr val="2A2E36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371600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we install, quietly.</a:t>
            </a:r>
            <a:endParaRPr lang="en-US" sz="3800" dirty="0"/>
          </a:p>
        </p:txBody>
      </p:sp>
      <p:sp>
        <p:nvSpPr>
          <p:cNvPr id="6" name="Shape 4"/>
          <p:cNvSpPr/>
          <p:nvPr/>
        </p:nvSpPr>
        <p:spPr>
          <a:xfrm>
            <a:off x="548640" y="2651760"/>
            <a:ext cx="3520440" cy="2834640"/>
          </a:xfrm>
          <a:prstGeom prst="rect">
            <a:avLst/>
          </a:prstGeom>
          <a:solidFill>
            <a:srgbClr val="111319"/>
          </a:solidFill>
          <a:ln w="12700">
            <a:solidFill>
              <a:srgbClr val="2A2E36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22960" y="292608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spc="200" kern="0" dirty="0">
                <a:solidFill>
                  <a:srgbClr val="5E938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K1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822960" y="352044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plinth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822960" y="4023360"/>
            <a:ext cx="29718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Walnut, weighted like the bottles. It arrives assembled and slightly warm from the van.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434840" y="2651760"/>
            <a:ext cx="3520440" cy="2834640"/>
          </a:xfrm>
          <a:prstGeom prst="rect">
            <a:avLst/>
          </a:prstGeom>
          <a:solidFill>
            <a:srgbClr val="111319"/>
          </a:solidFill>
          <a:ln w="12700">
            <a:solidFill>
              <a:srgbClr val="2A2E36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709160" y="292608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spc="200" kern="0" dirty="0">
                <a:solidFill>
                  <a:srgbClr val="5E938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K2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4709160" y="352044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counter card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4709160" y="4023360"/>
            <a:ext cx="29718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sentence of copy, letterpressed: Do not pause. It outsells the shelf talker it replaced.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8321040" y="2651760"/>
            <a:ext cx="3520440" cy="2834640"/>
          </a:xfrm>
          <a:prstGeom prst="rect">
            <a:avLst/>
          </a:prstGeom>
          <a:solidFill>
            <a:srgbClr val="111319"/>
          </a:solidFill>
          <a:ln w="12700">
            <a:solidFill>
              <a:srgbClr val="2A2E36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595360" y="292608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spc="200" kern="0" dirty="0">
                <a:solidFill>
                  <a:srgbClr val="5E938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K3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8595360" y="352044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mirror cling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8595360" y="4023360"/>
            <a:ext cx="29718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Removed. Testing showed the customer prefers the bottle to the reflection. So does the bottle.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C0E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spc="300" kern="0" dirty="0">
                <a:solidFill>
                  <a:srgbClr val="5E938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STAFF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8869680" y="50292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DEW-02 · SELL-IN · 09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548640" y="868680"/>
            <a:ext cx="11064240" cy="12802"/>
          </a:xfrm>
          <a:prstGeom prst="rect">
            <a:avLst/>
          </a:prstGeom>
          <a:solidFill>
            <a:srgbClr val="2A2E36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1371600"/>
            <a:ext cx="11064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Training: one afternoon, catered.</a:t>
            </a:r>
            <a:endParaRPr lang="en-US" sz="3800" dirty="0"/>
          </a:p>
        </p:txBody>
      </p:sp>
      <p:sp>
        <p:nvSpPr>
          <p:cNvPr id="6" name="Shape 4"/>
          <p:cNvSpPr/>
          <p:nvPr/>
        </p:nvSpPr>
        <p:spPr>
          <a:xfrm>
            <a:off x="548640" y="2651760"/>
            <a:ext cx="3520440" cy="2834640"/>
          </a:xfrm>
          <a:prstGeom prst="rect">
            <a:avLst/>
          </a:prstGeom>
          <a:solidFill>
            <a:srgbClr val="111319"/>
          </a:solidFill>
          <a:ln w="12700">
            <a:solidFill>
              <a:srgbClr val="2A2E36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22960" y="292608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spc="200" kern="0" dirty="0">
                <a:solidFill>
                  <a:srgbClr val="5E938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T1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822960" y="352044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pour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822960" y="4023360"/>
            <a:ext cx="29718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Taught in twenty minutes, retained for life. The drip top does most of the teaching.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434840" y="2651760"/>
            <a:ext cx="3520440" cy="2834640"/>
          </a:xfrm>
          <a:prstGeom prst="rect">
            <a:avLst/>
          </a:prstGeom>
          <a:solidFill>
            <a:srgbClr val="111319"/>
          </a:solidFill>
          <a:ln w="12700">
            <a:solidFill>
              <a:srgbClr val="2A2E36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709160" y="292608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spc="200" kern="0" dirty="0">
                <a:solidFill>
                  <a:srgbClr val="5E938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T2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4709160" y="352044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question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4709160" y="4023360"/>
            <a:ext cx="29718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Customers ask what the culture is a culture of. Staff are trained to smile and check their watch.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8321040" y="2651760"/>
            <a:ext cx="3520440" cy="2834640"/>
          </a:xfrm>
          <a:prstGeom prst="rect">
            <a:avLst/>
          </a:prstGeom>
          <a:solidFill>
            <a:srgbClr val="111319"/>
          </a:solidFill>
          <a:ln w="12700">
            <a:solidFill>
              <a:srgbClr val="2A2E36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595360" y="292608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spc="200" kern="0" dirty="0">
                <a:solidFill>
                  <a:srgbClr val="5E938B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T3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8595360" y="3520440"/>
            <a:ext cx="2971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EF0F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rule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8595360" y="4023360"/>
            <a:ext cx="29718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C2C7D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 not pause. Staff practice saying it kindly. Kindly is the hard part; the catering helps.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548640" y="640080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spc="200" kern="0" dirty="0">
                <a:solidFill>
                  <a:srgbClr val="7C828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EACH BRAND OPERATES INDEPENDENTLY.   ALL CUSTOMER DATA IS POOLED FOR YOUR CONVENIENCE.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2026-07-11T11:30:45Z</dcterms:created>
  <dcterms:modified xsi:type="dcterms:W3CDTF">2026-07-11T11:30:45Z</dcterms:modified>
</cp:coreProperties>
</file>