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1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charts/chart2.xml" ContentType="application/vnd.openxmlformats-officedocument.drawingml.chart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charts/chart3.xml" ContentType="application/vnd.openxmlformats-officedocument.drawingml.chart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charts/chart4.xml" ContentType="application/vnd.openxmlformats-officedocument.drawingml.chart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Mean score</c:v>
                </c:pt>
              </c:strCache>
            </c:strRef>
          </c:tx>
          <c:spPr>
            <a:solidFill>
              <a:srgbClr val="BC7C66"/>
            </a:solidFill>
            <a:ln w="38100" cap="flat">
              <a:solidFill>
                <a:srgbClr val="BC7C66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BC7C66"/>
              </a:solidFill>
              <a:ln w="9525" cap="flat">
                <a:solidFill>
                  <a:srgbClr val="BC7C66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Sheet1!$A$2:$A$7</c:f>
              <c:multiLvlStrCache>
                <c:ptCount val="6"/>
                <c:lvl>
                  <c:pt idx="0">
                    <c:v>Jan</c:v>
                  </c:pt>
                  <c:pt idx="1">
                    <c:v>Feb</c:v>
                  </c:pt>
                  <c:pt idx="2">
                    <c:v>Mar</c:v>
                  </c:pt>
                  <c:pt idx="3">
                    <c:v>Apr</c:v>
                  </c:pt>
                  <c:pt idx="4">
                    <c:v>May</c:v>
                  </c:pt>
                  <c:pt idx="5">
                    <c:v>Jun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74.1</c:v>
                </c:pt>
                <c:pt idx="1">
                  <c:v>74.9</c:v>
                </c:pt>
                <c:pt idx="2">
                  <c:v>75.8</c:v>
                </c:pt>
                <c:pt idx="3">
                  <c:v>76.6</c:v>
                </c:pt>
                <c:pt idx="4">
                  <c:v>77.5</c:v>
                </c:pt>
                <c:pt idx="5">
                  <c:v>78.4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Mean target</c:v>
                </c:pt>
              </c:strCache>
            </c:strRef>
          </c:tx>
          <c:spPr>
            <a:solidFill>
              <a:srgbClr val="7C828F"/>
            </a:solidFill>
            <a:ln w="38100" cap="flat">
              <a:solidFill>
                <a:srgbClr val="7C828F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7C828F"/>
              </a:solidFill>
              <a:ln w="9525" cap="flat">
                <a:solidFill>
                  <a:srgbClr val="7C828F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Sheet1!$A$2:$A$7</c:f>
              <c:multiLvlStrCache>
                <c:ptCount val="6"/>
                <c:lvl>
                  <c:pt idx="0">
                    <c:v>Jan</c:v>
                  </c:pt>
                  <c:pt idx="1">
                    <c:v>Feb</c:v>
                  </c:pt>
                  <c:pt idx="2">
                    <c:v>Mar</c:v>
                  </c:pt>
                  <c:pt idx="3">
                    <c:v>Apr</c:v>
                  </c:pt>
                  <c:pt idx="4">
                    <c:v>May</c:v>
                  </c:pt>
                  <c:pt idx="5">
                    <c:v>Jun</c:v>
                  </c:pt>
                </c:lvl>
              </c:multiLvlStrCache>
            </c:multiLvl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74.8</c:v>
                </c:pt>
                <c:pt idx="1">
                  <c:v>75.6</c:v>
                </c:pt>
                <c:pt idx="2">
                  <c:v>76.5</c:v>
                </c:pt>
                <c:pt idx="3">
                  <c:v>77.3</c:v>
                </c:pt>
                <c:pt idx="4">
                  <c:v>78.2</c:v>
                </c:pt>
                <c:pt idx="5">
                  <c:v>79.1</c:v>
                </c:pt>
              </c:numCache>
            </c:numRef>
          </c:val>
          <c:smooth val="0"/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7C828F"/>
                </a:solidFill>
                <a:latin typeface="Courier New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82"/>
          <c:min val="70"/>
        </c:scaling>
        <c:delete val="0"/>
        <c:axPos val="l"/>
        <c:majorGridlines>
          <c:spPr>
            <a:ln w="12700" cap="flat">
              <a:solidFill>
                <a:srgbClr val="22262E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7C828F"/>
                </a:solidFill>
                <a:latin typeface="Courier New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0C0E12"/>
        </a:solidFill>
        <a:ln>
          <a:noFill/>
        </a:ln>
        <a:effectLst/>
      </c:spPr>
    </c:plotArea>
    <c:plotVisOnly val="1"/>
    <c:dispBlanksAs val="span"/>
  </c:chart>
  <c:spPr>
    <a:solidFill>
      <a:srgbClr val="0C0E12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Mean score by district</c:v>
                </c:pt>
              </c:strCache>
            </c:strRef>
          </c:tx>
          <c:spPr>
            <a:solidFill>
              <a:srgbClr val="BC7C66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</c:f>
              <c:multiLvlStrCache>
                <c:ptCount val="5"/>
                <c:lvl>
                  <c:pt idx="0">
                    <c:v>Riverside</c:v>
                  </c:pt>
                  <c:pt idx="1">
                    <c:v>The Heights</c:v>
                  </c:pt>
                  <c:pt idx="2">
                    <c:v>Old Town</c:v>
                  </c:pt>
                  <c:pt idx="3">
                    <c:v>Marina</c:v>
                  </c:pt>
                  <c:pt idx="4">
                    <c:v>The Grid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78.1</c:v>
                </c:pt>
                <c:pt idx="1">
                  <c:v>78.2</c:v>
                </c:pt>
                <c:pt idx="2">
                  <c:v>78.4</c:v>
                </c:pt>
                <c:pt idx="3">
                  <c:v>78.6</c:v>
                </c:pt>
                <c:pt idx="4">
                  <c:v>78.8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7C828F"/>
                </a:solidFill>
                <a:latin typeface="Courier New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80"/>
          <c:min val="76"/>
        </c:scaling>
        <c:delete val="0"/>
        <c:axPos val="l"/>
        <c:majorGridlines>
          <c:spPr>
            <a:ln w="12700" cap="flat">
              <a:solidFill>
                <a:srgbClr val="22262E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7C828F"/>
                </a:solidFill>
                <a:latin typeface="Courier New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0C0E12"/>
        </a:solidFill>
        <a:ln>
          <a:noFill/>
        </a:ln>
        <a:effectLst/>
      </c:spPr>
    </c:plotArea>
    <c:plotVisOnly val="1"/>
    <c:dispBlanksAs val="span"/>
  </c:chart>
  <c:spPr>
    <a:solidFill>
      <a:srgbClr val="0C0E12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Cohort</c:v>
                </c:pt>
              </c:strCache>
            </c:strRef>
          </c:tx>
          <c:spPr>
            <a:solidFill>
              <a:srgbClr val="BC7C66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</c:f>
              <c:multiLvlStrCache>
                <c:ptCount val="5"/>
                <c:lvl>
                  <c:pt idx="0">
                    <c:v>Aware</c:v>
                  </c:pt>
                  <c:pt idx="1">
                    <c:v>Considered</c:v>
                  </c:pt>
                  <c:pt idx="2">
                    <c:v>Purchased</c:v>
                  </c:pt>
                  <c:pt idx="3">
                    <c:v>Rescored</c:v>
                  </c:pt>
                  <c:pt idx="4">
                    <c:v>Retained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7C828F"/>
                </a:solidFill>
                <a:latin typeface="Courier New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20"/>
          <c:min val="0"/>
        </c:scaling>
        <c:delete val="0"/>
        <c:axPos val="l"/>
        <c:majorGridlines>
          <c:spPr>
            <a:ln w="12700" cap="flat">
              <a:solidFill>
                <a:srgbClr val="22262E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7C828F"/>
                </a:solidFill>
                <a:latin typeface="Courier New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0C0E12"/>
        </a:solidFill>
        <a:ln>
          <a:noFill/>
        </a:ln>
        <a:effectLst/>
      </c:spPr>
    </c:plotArea>
    <c:plotVisOnly val="1"/>
    <c:dispBlanksAs val="span"/>
  </c:chart>
  <c:spPr>
    <a:solidFill>
      <a:srgbClr val="0C0E12"/>
    </a:solidFill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2033</c:v>
                </c:pt>
              </c:strCache>
            </c:strRef>
          </c:tx>
          <c:spPr>
            <a:solidFill>
              <a:srgbClr val="BC7C66"/>
            </a:solidFill>
            <a:ln w="25400" cap="flat">
              <a:solidFill>
                <a:srgbClr val="BC7C66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BC7C66"/>
              </a:solidFill>
              <a:ln w="9525" cap="flat">
                <a:solidFill>
                  <a:srgbClr val="BC7C66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Sheet1!$A$2:$A$7</c:f>
              <c:multiLvlStrCache>
                <c:ptCount val="6"/>
                <c:lvl>
                  <c:pt idx="0">
                    <c:v>M1</c:v>
                  </c:pt>
                  <c:pt idx="1">
                    <c:v>M6</c:v>
                  </c:pt>
                  <c:pt idx="2">
                    <c:v>M12</c:v>
                  </c:pt>
                  <c:pt idx="3">
                    <c:v>M18</c:v>
                  </c:pt>
                  <c:pt idx="4">
                    <c:v>M24</c:v>
                  </c:pt>
                  <c:pt idx="5">
                    <c:v>M36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2034</c:v>
                </c:pt>
              </c:strCache>
            </c:strRef>
          </c:tx>
          <c:spPr>
            <a:solidFill>
              <a:srgbClr val="C08A5E"/>
            </a:solidFill>
            <a:ln w="25400" cap="flat">
              <a:solidFill>
                <a:srgbClr val="C08A5E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C08A5E"/>
              </a:solidFill>
              <a:ln w="9525" cap="flat">
                <a:solidFill>
                  <a:srgbClr val="C08A5E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Sheet1!$A$2:$A$7</c:f>
              <c:multiLvlStrCache>
                <c:ptCount val="6"/>
                <c:lvl>
                  <c:pt idx="0">
                    <c:v>M1</c:v>
                  </c:pt>
                  <c:pt idx="1">
                    <c:v>M6</c:v>
                  </c:pt>
                  <c:pt idx="2">
                    <c:v>M12</c:v>
                  </c:pt>
                  <c:pt idx="3">
                    <c:v>M18</c:v>
                  </c:pt>
                  <c:pt idx="4">
                    <c:v>M24</c:v>
                  </c:pt>
                  <c:pt idx="5">
                    <c:v>M36</c:v>
                  </c:pt>
                </c:lvl>
              </c:multiLvlStrCache>
            </c:multiLvl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2035</c:v>
                </c:pt>
              </c:strCache>
            </c:strRef>
          </c:tx>
          <c:spPr>
            <a:solidFill>
              <a:srgbClr val="7C828F"/>
            </a:solidFill>
            <a:ln w="25400" cap="flat">
              <a:solidFill>
                <a:srgbClr val="7C828F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7C828F"/>
              </a:solidFill>
              <a:ln w="9525" cap="flat">
                <a:solidFill>
                  <a:srgbClr val="7C828F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Sheet1!$A$2:$A$7</c:f>
              <c:multiLvlStrCache>
                <c:ptCount val="6"/>
                <c:lvl>
                  <c:pt idx="0">
                    <c:v>M1</c:v>
                  </c:pt>
                  <c:pt idx="1">
                    <c:v>M6</c:v>
                  </c:pt>
                  <c:pt idx="2">
                    <c:v>M12</c:v>
                  </c:pt>
                  <c:pt idx="3">
                    <c:v>M18</c:v>
                  </c:pt>
                  <c:pt idx="4">
                    <c:v>M24</c:v>
                  </c:pt>
                  <c:pt idx="5">
                    <c:v>M36</c:v>
                  </c:pt>
                </c:lvl>
              </c:multiLvlStrCache>
            </c:multiLvl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</c:numCache>
            </c:numRef>
          </c:val>
          <c:smooth val="0"/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7C828F"/>
                </a:solidFill>
                <a:latin typeface="Courier New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10"/>
          <c:min val="0"/>
        </c:scaling>
        <c:delete val="0"/>
        <c:axPos val="l"/>
        <c:majorGridlines>
          <c:spPr>
            <a:ln w="12700" cap="flat">
              <a:solidFill>
                <a:srgbClr val="22262E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7C828F"/>
                </a:solidFill>
                <a:latin typeface="Courier New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0C0E12"/>
        </a:solidFill>
        <a:ln>
          <a:noFill/>
        </a:ln>
        <a:effectLst/>
      </c:spPr>
    </c:plotArea>
    <c:plotVisOnly val="1"/>
    <c:dispBlanksAs val="span"/>
  </c:chart>
  <c:spPr>
    <a:solidFill>
      <a:srgbClr val="0C0E12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council has read the deck. This meeting is for the reading to be observed.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mirror line lands in every QBR. It is the only joke; it is also true.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Someone will squint. Let them.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E1 is the moat paper wearing a lab coat. Cite it if pressed.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End on time. Time is a target, and it has been met.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Creative reviewed itself and approved.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End the scan in nine seconds. Brevity is the finding.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not take questions. Questions were rescored as feedback.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Twelve items. All of them rose during the reading of this slide.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Read the third stat flat. Flatter than that.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Load-bearing decimal gets a laugh from finance. Allow finance this.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asked why the target ascends: retention. If asked again: retention.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Grid leads because The Grid checks. Everything in this company is that sentence.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corridor has walls. Do not elaborate on the walls.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R3 is the whole company in a card. Do not linger; lingering is a tell.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is the CMO console, printed. The console sends regards.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4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822960"/>
            <a:ext cx="2011680" cy="27432"/>
          </a:xfrm>
          <a:prstGeom prst="rect">
            <a:avLst/>
          </a:prstGeom>
          <a:solidFill>
            <a:srgbClr val="BC7C66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1828800"/>
            <a:ext cx="1133856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0" b="1" spc="100" kern="0" dirty="0">
                <a:solidFill>
                  <a:srgbClr val="BC7C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SCORE</a:t>
            </a:r>
            <a:endParaRPr lang="en-US" sz="9200" dirty="0"/>
          </a:p>
        </p:txBody>
      </p:sp>
      <p:sp>
        <p:nvSpPr>
          <p:cNvPr id="4" name="Text 2"/>
          <p:cNvSpPr/>
          <p:nvPr/>
        </p:nvSpPr>
        <p:spPr>
          <a:xfrm>
            <a:off x="548640" y="397764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Q2 2036 growth review.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48640" y="461772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GLZ-03 · SKIN INTELLIGENCE · PREPARED FOR THE GROWTH COUNCIL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BC7C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CHANNELS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GLZ-03 · QBR · 10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Channel performance, at capacity.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246888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BC7C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100%</a:t>
            </a:r>
            <a:endParaRPr lang="en-US" sz="6000" dirty="0"/>
          </a:p>
        </p:txBody>
      </p:sp>
      <p:sp>
        <p:nvSpPr>
          <p:cNvPr id="7" name="Text 5"/>
          <p:cNvSpPr/>
          <p:nvPr/>
        </p:nvSpPr>
        <p:spPr>
          <a:xfrm>
            <a:off x="576072" y="367588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EE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FEED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76072" y="4041648"/>
            <a:ext cx="3383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C82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Glaze clip converts. The comments are a focus group that pays us.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434840" y="246888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BC7C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100%</a:t>
            </a:r>
            <a:endParaRPr lang="en-US" sz="6000" dirty="0"/>
          </a:p>
        </p:txBody>
      </p:sp>
      <p:sp>
        <p:nvSpPr>
          <p:cNvPr id="10" name="Text 8"/>
          <p:cNvSpPr/>
          <p:nvPr/>
        </p:nvSpPr>
        <p:spPr>
          <a:xfrm>
            <a:off x="4462272" y="367588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EE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SCORE (EMAIL)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4462272" y="4041648"/>
            <a:ext cx="3383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C82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Issue 78.4 was opened by everyone, including three people who unsubscribed, who remain subscribed.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321040" y="246888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BC7C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100%</a:t>
            </a:r>
            <a:endParaRPr lang="en-US" sz="6000" dirty="0"/>
          </a:p>
        </p:txBody>
      </p:sp>
      <p:sp>
        <p:nvSpPr>
          <p:cNvPr id="13" name="Text 11"/>
          <p:cNvSpPr/>
          <p:nvPr/>
        </p:nvSpPr>
        <p:spPr>
          <a:xfrm>
            <a:off x="8348472" y="367588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EE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MIRROR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8348472" y="4041648"/>
            <a:ext cx="3383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C82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largest owned channel. Impressions: every morning.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BC7C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RETENTION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GLZ-03 · QBR · 11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Cohorts do not decay. Cohorts settle.</a:t>
            </a:r>
            <a:endParaRPr lang="en-US" sz="3800" dirty="0"/>
          </a:p>
        </p:txBody>
      </p:sp>
      <p:graphicFrame>
        <p:nvGraphicFramePr>
          <p:cNvPr id="6" name="Chart 0" descr=""/>
          <p:cNvGraphicFramePr/>
          <p:nvPr/>
        </p:nvGraphicFramePr>
        <p:xfrm>
          <a:off x="548640" y="2286000"/>
          <a:ext cx="11064240" cy="35661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7" name="Text 4"/>
          <p:cNvSpPr/>
          <p:nvPr/>
        </p:nvSpPr>
        <p:spPr>
          <a:xfrm>
            <a:off x="603504" y="598932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THREE COHORTS ARE PLOTTED · THEY ARE ALL VISIBLE · THEY ARE THE SAME LINE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BC7C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EXPERIMENTS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GLZ-03 · QBR · 12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Concluded as designed.</a:t>
            </a:r>
            <a:endParaRPr lang="en-US" sz="3800" dirty="0"/>
          </a:p>
        </p:txBody>
      </p:sp>
      <p:sp>
        <p:nvSpPr>
          <p:cNvPr id="6" name="Shape 4"/>
          <p:cNvSpPr/>
          <p:nvPr/>
        </p:nvSpPr>
        <p:spPr>
          <a:xfrm>
            <a:off x="5486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2926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200" kern="0" dirty="0">
                <a:solidFill>
                  <a:srgbClr val="BC7C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22960" y="35204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Holdout group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22960" y="402336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ran a holdout. The holdout's scores rose anyway; proximity to the pool is exposure. Test invalidated, warmly.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4348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709160" y="2926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200" kern="0" dirty="0">
                <a:solidFill>
                  <a:srgbClr val="BC7C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E2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709160" y="35204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Price elasticity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4709160" y="402336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$320 was tested against $340 and $300. All three prices sold identically. The price is part of the reading. Kept: $320.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3210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595360" y="2926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200" kern="0" dirty="0">
                <a:solidFill>
                  <a:srgbClr val="BC7C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E3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8595360" y="35204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 test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8595360" y="402336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‘Radiance’ vs ‘Standing.’ Standing won in every segment, including the segment recruited to prefer radiance.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BC7C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NEXT QUARTER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GLZ-03 · QBR · 13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Q3, previewed.</a:t>
            </a:r>
            <a:endParaRPr lang="en-US" sz="3800" dirty="0"/>
          </a:p>
        </p:txBody>
      </p:sp>
      <p:sp>
        <p:nvSpPr>
          <p:cNvPr id="6" name="Shape 4"/>
          <p:cNvSpPr/>
          <p:nvPr/>
        </p:nvSpPr>
        <p:spPr>
          <a:xfrm>
            <a:off x="5486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2926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200" kern="0" dirty="0">
                <a:solidFill>
                  <a:srgbClr val="BC7C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22960" y="35204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Targets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22960" y="402336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Targets for Q3 have been met. Q3 begins in July, ceremonially.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4348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709160" y="2926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200" kern="0" dirty="0">
                <a:solidFill>
                  <a:srgbClr val="BC7C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709160" y="35204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Revision 42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4709160" y="402336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scoring revision ships mid-quarter. Scores will rise to meet it. They have.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3210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595360" y="2926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200" kern="0" dirty="0">
                <a:solidFill>
                  <a:srgbClr val="BC7C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8595360" y="35204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neighborhood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8595360" y="402336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Percentile maps expand to two new cities. The cities have been notified by their skin.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wide/glaze-home-v1-2026-07-0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4572000"/>
            <a:ext cx="12161520" cy="2286000"/>
          </a:xfrm>
          <a:prstGeom prst="rect">
            <a:avLst/>
          </a:prstGeom>
          <a:solidFill>
            <a:srgbClr val="0C0E12"/>
          </a:solidFill>
          <a:ln/>
        </p:spPr>
      </p:sp>
      <p:sp>
        <p:nvSpPr>
          <p:cNvPr id="4" name="Text 1"/>
          <p:cNvSpPr/>
          <p:nvPr/>
        </p:nvSpPr>
        <p:spPr>
          <a:xfrm>
            <a:off x="548640" y="480060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creative refresh, at home.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548640" y="576072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300" kern="0" dirty="0">
                <a:solidFill>
                  <a:srgbClr val="E6E8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GLZ-03 · Q3 KEY VISUAL · THE SHADE RETURNS TO THE HOUSEHOLDS IT REMEMBERS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BC7C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COMPETITIVE SCAN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GLZ-03 · QBR · 15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mirror, again.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2651760"/>
            <a:ext cx="91440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7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scanned the category for competition and found the customer's previous face. It remains our only benchmark and our best salesperson.
</a:t>
            </a:r>
            <a:pPr indent="0" marL="0">
              <a:lnSpc>
                <a:spcPct val="130000"/>
              </a:lnSpc>
              <a:buNone/>
            </a:pPr>
            <a:r>
              <a:rPr lang="en-US" sz="1700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Share of face: rising. The category is a corridor too.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0"/>
            <a:ext cx="113385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0" b="1" dirty="0">
                <a:solidFill>
                  <a:srgbClr val="BC7C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78.4, rising.</a:t>
            </a:r>
            <a:endParaRPr lang="en-US" sz="10000" dirty="0"/>
          </a:p>
        </p:txBody>
      </p:sp>
      <p:sp>
        <p:nvSpPr>
          <p:cNvPr id="3" name="Text 1"/>
          <p:cNvSpPr/>
          <p:nvPr/>
        </p:nvSpPr>
        <p:spPr>
          <a:xfrm>
            <a:off x="548640" y="420624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GLZ-03 · THE SCORE · Q2 2036 · FILED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BC7C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 DELIVERY ORDER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GLZ-03 · QBR · 02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Agenda.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246888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BC7C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325880" y="245059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Summary, ascending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48640" y="297180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BC7C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325880" y="295351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Methodology, one decimal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548640" y="347472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BC7C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325880" y="345643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score and its target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548640" y="397764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BC7C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325880" y="395935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Regions, in one direction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548640" y="448056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BC7C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05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325880" y="446227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funnel, a corridor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48640" y="498348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BC7C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06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325880" y="496519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rescore program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355080" y="246888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BC7C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07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7132320" y="245059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 economics, resolved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6355080" y="297180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BC7C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08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7132320" y="295351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Channels, at capacity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6355080" y="347472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BC7C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09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7132320" y="345643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Retention, settled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6355080" y="397764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BC7C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10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7132320" y="395935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Experiments, concluded as designed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6355080" y="448056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BC7C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11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7132320" y="446227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Q3, previewed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6355080" y="498348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BC7C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12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7132320" y="496519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mirror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BC7C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EXECUTIVE SUMMARY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GLZ-03 · QBR · 03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Everything went up. Detail follows, ascending.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246888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BC7C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78.4</a:t>
            </a:r>
            <a:endParaRPr lang="en-US" sz="6000" dirty="0"/>
          </a:p>
        </p:txBody>
      </p:sp>
      <p:sp>
        <p:nvSpPr>
          <p:cNvPr id="7" name="Text 5"/>
          <p:cNvSpPr/>
          <p:nvPr/>
        </p:nvSpPr>
        <p:spPr>
          <a:xfrm>
            <a:off x="576072" y="367588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EE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MEAN SCORE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76072" y="4041648"/>
            <a:ext cx="3383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C82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 from 76.1. The skin improved, or the instrument warmed to it.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434840" y="246888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BC7C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+41bps</a:t>
            </a:r>
            <a:endParaRPr lang="en-US" sz="6000" dirty="0"/>
          </a:p>
        </p:txBody>
      </p:sp>
      <p:sp>
        <p:nvSpPr>
          <p:cNvPr id="10" name="Text 8"/>
          <p:cNvSpPr/>
          <p:nvPr/>
        </p:nvSpPr>
        <p:spPr>
          <a:xfrm>
            <a:off x="4462272" y="367588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EE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SCORE VELOCITY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4462272" y="4041648"/>
            <a:ext cx="3383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C82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 over week, without exception. Exceptions were rescored.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321040" y="246888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BC7C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2:00</a:t>
            </a:r>
            <a:endParaRPr lang="en-US" sz="6000" dirty="0"/>
          </a:p>
        </p:txBody>
      </p:sp>
      <p:sp>
        <p:nvSpPr>
          <p:cNvPr id="13" name="Text 11"/>
          <p:cNvSpPr/>
          <p:nvPr/>
        </p:nvSpPr>
        <p:spPr>
          <a:xfrm>
            <a:off x="8348472" y="367588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EE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PEAK ENGAGEMENT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8348472" y="4041648"/>
            <a:ext cx="3383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C82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AM. We do not ask what they are doing awake. We know. It is checking.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BC7C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METHODOLOGY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GLZ-03 · QBR · 04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decimal. It is load-bearing.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2514600"/>
            <a:ext cx="5212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BC7C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SCORE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548640" y="2926080"/>
            <a:ext cx="521208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Scores are reported to one decimal place. The decimal is where the growth lives; the integer is where the customer does.
</a:t>
            </a:r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Both are comfortable.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309360" y="2514600"/>
            <a:ext cx="5212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BC7C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TARGET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6309360" y="2926080"/>
            <a:ext cx="530352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Targets are personal, ascending, and slightly ahead, like a good trainer or a horizon.
</a:t>
            </a:r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Targets are recalculated at 2am, which is also when they are checked. The coincidence is engineered.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BC7C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SCORE AND ITS TARGET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GLZ-03 · QBR · 05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target moved. We moved first.</a:t>
            </a:r>
            <a:endParaRPr lang="en-US" sz="3800" dirty="0"/>
          </a:p>
        </p:txBody>
      </p:sp>
      <p:graphicFrame>
        <p:nvGraphicFramePr>
          <p:cNvPr id="6" name="Chart 0" descr=""/>
          <p:cNvGraphicFramePr/>
          <p:nvPr/>
        </p:nvGraphicFramePr>
        <p:xfrm>
          <a:off x="548640" y="2286000"/>
          <a:ext cx="11064240" cy="35661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7" name="Text 4"/>
          <p:cNvSpPr/>
          <p:nvPr/>
        </p:nvSpPr>
        <p:spPr>
          <a:xfrm>
            <a:off x="603504" y="598932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GAP IS 0.7 AND IS MAINTAINED · CLOSURE WOULD END THE CATEGORY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BC7C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REGIONAL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GLZ-03 · QBR · 06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Five neighborhoods, one direction.</a:t>
            </a:r>
            <a:endParaRPr lang="en-US" sz="3800" dirty="0"/>
          </a:p>
        </p:txBody>
      </p:sp>
      <p:graphicFrame>
        <p:nvGraphicFramePr>
          <p:cNvPr id="6" name="Chart 0" descr=""/>
          <p:cNvGraphicFramePr/>
          <p:nvPr/>
        </p:nvGraphicFramePr>
        <p:xfrm>
          <a:off x="548640" y="2286000"/>
          <a:ext cx="11064240" cy="35661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7" name="Text 4"/>
          <p:cNvSpPr/>
          <p:nvPr/>
        </p:nvSpPr>
        <p:spPr>
          <a:xfrm>
            <a:off x="603504" y="598932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SPREAD IS 0.7 · NEIGHBORS CAN FEEL IT · THE MAPS ARE POPULAR AT DINNER PARTIES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BC7C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FUNNEL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GLZ-03 · QBR · 07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funnel is a corridor.</a:t>
            </a:r>
            <a:endParaRPr lang="en-US" sz="3800" dirty="0"/>
          </a:p>
        </p:txBody>
      </p:sp>
      <p:graphicFrame>
        <p:nvGraphicFramePr>
          <p:cNvPr id="6" name="Chart 0" descr=""/>
          <p:cNvGraphicFramePr/>
          <p:nvPr/>
        </p:nvGraphicFramePr>
        <p:xfrm>
          <a:off x="548640" y="2286000"/>
          <a:ext cx="11064240" cy="35661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7" name="Text 4"/>
          <p:cNvSpPr/>
          <p:nvPr/>
        </p:nvSpPr>
        <p:spPr>
          <a:xfrm>
            <a:off x="603504" y="598932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CONVERSION AT EVERY STAGE: 100% · DROP-OFF WAS DEPRECATED IN 2034 (SEE API CHANGELOG)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BC7C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RESCORE PROGRAM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GLZ-03 · QBR · 08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2am, explained calmly.</a:t>
            </a:r>
            <a:endParaRPr lang="en-US" sz="3800" dirty="0"/>
          </a:p>
        </p:txBody>
      </p:sp>
      <p:sp>
        <p:nvSpPr>
          <p:cNvPr id="6" name="Shape 4"/>
          <p:cNvSpPr/>
          <p:nvPr/>
        </p:nvSpPr>
        <p:spPr>
          <a:xfrm>
            <a:off x="5486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2926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200" kern="0" dirty="0">
                <a:solidFill>
                  <a:srgbClr val="BC7C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22960" y="35204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hour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22960" y="402336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Rescoring runs at 2am because the face is honest then. Honesty is our most performant input.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4348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709160" y="2926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200" kern="0" dirty="0">
                <a:solidFill>
                  <a:srgbClr val="BC7C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R2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709160" y="35204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push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4709160" y="402336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notification is sent. The customer wakes knowing, which our instruments classify as brand warmth.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3210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595360" y="2926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200" kern="0" dirty="0">
                <a:solidFill>
                  <a:srgbClr val="BC7C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R3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8595360" y="35204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check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8595360" y="402336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Median time from waking to checking: 41 seconds. We did not set that number. We no longer set numbers.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BC7C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UNIT ECONOMICS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GLZ-03 · QBR · 09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Acquisition, resolved.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246888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BC7C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$0</a:t>
            </a:r>
            <a:endParaRPr lang="en-US" sz="6000" dirty="0"/>
          </a:p>
        </p:txBody>
      </p:sp>
      <p:sp>
        <p:nvSpPr>
          <p:cNvPr id="7" name="Text 5"/>
          <p:cNvSpPr/>
          <p:nvPr/>
        </p:nvSpPr>
        <p:spPr>
          <a:xfrm>
            <a:off x="576072" y="367588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EE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BLENDED CAC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76072" y="4041648"/>
            <a:ext cx="3383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C82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Recovered before spend. Finance has confirmed, and sat down.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434840" y="246888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BC7C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Ongoing</a:t>
            </a:r>
            <a:endParaRPr lang="en-US" sz="6000" dirty="0"/>
          </a:p>
        </p:txBody>
      </p:sp>
      <p:sp>
        <p:nvSpPr>
          <p:cNvPr id="10" name="Text 8"/>
          <p:cNvSpPr/>
          <p:nvPr/>
        </p:nvSpPr>
        <p:spPr>
          <a:xfrm>
            <a:off x="4462272" y="367588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EE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LTV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4462272" y="4041648"/>
            <a:ext cx="3383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C82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lifetime is the value. Both continue.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321040" y="246888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BC7C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Prior</a:t>
            </a:r>
            <a:endParaRPr lang="en-US" sz="6000" dirty="0"/>
          </a:p>
        </p:txBody>
      </p:sp>
      <p:sp>
        <p:nvSpPr>
          <p:cNvPr id="13" name="Text 11"/>
          <p:cNvSpPr/>
          <p:nvPr/>
        </p:nvSpPr>
        <p:spPr>
          <a:xfrm>
            <a:off x="8348472" y="367588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EE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PAYBACK PERIOD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8348472" y="4041648"/>
            <a:ext cx="3383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C82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Payback completes before the campaign is briefed.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548640" y="52120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16" name="Text 14"/>
          <p:cNvSpPr/>
          <p:nvPr/>
        </p:nvSpPr>
        <p:spPr>
          <a:xfrm>
            <a:off x="603504" y="544068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MMM DECOMMISSIONED · ATTRIBUTION READS: RESOLVED · THE MODEL IS THANKED FOR ITS SERVICE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2026-07-11T11:30:45Z</dcterms:created>
  <dcterms:modified xsi:type="dcterms:W3CDTF">2026-07-11T11:30:45Z</dcterms:modified>
</cp:coreProperties>
</file>